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7" r:id="rId3"/>
    <p:sldId id="278" r:id="rId4"/>
    <p:sldId id="279" r:id="rId5"/>
    <p:sldId id="280" r:id="rId6"/>
    <p:sldId id="281" r:id="rId7"/>
    <p:sldId id="286" r:id="rId8"/>
    <p:sldId id="287" r:id="rId9"/>
    <p:sldId id="288" r:id="rId10"/>
    <p:sldId id="289" r:id="rId11"/>
    <p:sldId id="292" r:id="rId12"/>
    <p:sldId id="290" r:id="rId13"/>
    <p:sldId id="26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B"/>
    <a:srgbClr val="DFE2EA"/>
    <a:srgbClr val="E2201D"/>
    <a:srgbClr val="FE9809"/>
    <a:srgbClr val="4965A5"/>
    <a:srgbClr val="FEB200"/>
    <a:srgbClr val="053982"/>
    <a:srgbClr val="B8382E"/>
    <a:srgbClr val="273B72"/>
    <a:srgbClr val="95B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2941" autoAdjust="0"/>
  </p:normalViewPr>
  <p:slideViewPr>
    <p:cSldViewPr>
      <p:cViewPr varScale="1">
        <p:scale>
          <a:sx n="50" d="100"/>
          <a:sy n="50" d="100"/>
        </p:scale>
        <p:origin x="672" y="3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739627202378"/>
          <c:y val="8.97744551680211E-2"/>
          <c:w val="0.75373425095756241"/>
          <c:h val="0.89605063085808079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1E-4F41-96C7-96896841E4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1E-4F41-96C7-96896841E4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4.7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1E-4F41-96C7-96896841E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107967"/>
        <c:axId val="491109263"/>
      </c:areaChart>
      <c:dateAx>
        <c:axId val="491107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0"/>
        <c:lblOffset val="100"/>
        <c:baseTimeUnit val="days"/>
      </c:dateAx>
      <c:valAx>
        <c:axId val="49110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95000"/>
                <a:alpha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0.85552</cdr:x>
      <cdr:y>0.62015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1DF14241-92D3-487F-9E3D-54C9059BCDC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733675" cy="166687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22100AB7-9BB2-4615-AF7B-8B8364FDC53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8103318" y="0"/>
          <a:ext cx="3195353" cy="353517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https://unsplash.com/photos/assorted-title-book-lot-on-shelf-_OZCl4XcpRw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0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0" r:id="rId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room with white shelves with books&#10;&#10;Description automatically generated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67" b="28367"/>
          <a:stretch/>
        </p:blipFill>
        <p:spPr>
          <a:xfrm>
            <a:off x="0" y="0"/>
            <a:ext cx="12188825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0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88" y="5476582"/>
            <a:ext cx="4392488" cy="764440"/>
          </a:xfrm>
        </p:spPr>
        <p:txBody>
          <a:bodyPr>
            <a:normAutofit/>
          </a:bodyPr>
          <a:lstStyle/>
          <a:p>
            <a:r>
              <a:rPr lang="en-IN" b="1" dirty="0"/>
              <a:t>Presented </a:t>
            </a:r>
            <a:r>
              <a:rPr lang="en-IN" b="1" dirty="0" err="1"/>
              <a:t>by</a:t>
            </a:r>
            <a:r>
              <a:rPr lang="en-IN" dirty="0" err="1"/>
              <a:t>:Diya</a:t>
            </a:r>
            <a:r>
              <a:rPr lang="en-IN" dirty="0"/>
              <a:t> </a:t>
            </a:r>
            <a:r>
              <a:rPr lang="en-IN" dirty="0" err="1"/>
              <a:t>Gotecha</a:t>
            </a:r>
            <a:endParaRPr lang="en-IN" b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64" y="1052736"/>
            <a:ext cx="4896544" cy="1152128"/>
          </a:xfrm>
        </p:spPr>
        <p:txBody>
          <a:bodyPr/>
          <a:lstStyle/>
          <a:p>
            <a:r>
              <a:rPr lang="en-IN" sz="3200" dirty="0"/>
              <a:t>HR Analytics Employee Dashboard</a:t>
            </a:r>
          </a:p>
        </p:txBody>
      </p:sp>
      <p:sp>
        <p:nvSpPr>
          <p:cNvPr id="6" name="Subtitle 13">
            <a:extLst>
              <a:ext uri="{FF2B5EF4-FFF2-40B4-BE49-F238E27FC236}">
                <a16:creationId xmlns:a16="http://schemas.microsoft.com/office/drawing/2014/main" id="{37B6F154-B4DC-913C-B00D-97806580FB7E}"/>
              </a:ext>
            </a:extLst>
          </p:cNvPr>
          <p:cNvSpPr txBox="1">
            <a:spLocks/>
          </p:cNvSpPr>
          <p:nvPr/>
        </p:nvSpPr>
        <p:spPr>
          <a:xfrm>
            <a:off x="261764" y="2492896"/>
            <a:ext cx="3384376" cy="1008112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Insights into Workforce Metrics and Trends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853" y="8577"/>
            <a:ext cx="10051526" cy="711081"/>
          </a:xfrm>
        </p:spPr>
        <p:txBody>
          <a:bodyPr/>
          <a:lstStyle/>
          <a:p>
            <a:r>
              <a:rPr lang="en-US" b="1" dirty="0"/>
              <a:t>Diversity and Remote Work Insights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3695BB-7C79-1D6A-CE63-9B722F614927}"/>
              </a:ext>
            </a:extLst>
          </p:cNvPr>
          <p:cNvGrpSpPr/>
          <p:nvPr/>
        </p:nvGrpSpPr>
        <p:grpSpPr>
          <a:xfrm>
            <a:off x="1498501" y="2003968"/>
            <a:ext cx="3290814" cy="812802"/>
            <a:chOff x="1527858" y="1951325"/>
            <a:chExt cx="3290814" cy="81280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4E7045-A7A6-7410-0DFD-6EE38E0132BE}"/>
                </a:ext>
              </a:extLst>
            </p:cNvPr>
            <p:cNvSpPr/>
            <p:nvPr/>
          </p:nvSpPr>
          <p:spPr>
            <a:xfrm>
              <a:off x="152785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2C3B26-97E5-5033-60FA-72641FAE73A0}"/>
                </a:ext>
              </a:extLst>
            </p:cNvPr>
            <p:cNvGrpSpPr/>
            <p:nvPr/>
          </p:nvGrpSpPr>
          <p:grpSpPr>
            <a:xfrm>
              <a:off x="2877993" y="1951325"/>
              <a:ext cx="1940679" cy="812802"/>
              <a:chOff x="2886436" y="4993637"/>
              <a:chExt cx="3034824" cy="120654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D0166A0-9DC6-DEC5-B5FF-C6AFFAE8BE39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034824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Distribution of Remote Work participation.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D7804A-F84F-33BA-A266-7A06CBEFFA7A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1</a:t>
                </a:r>
                <a:endParaRPr lang="en-IN" sz="2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4CDCEE-236B-006B-CE64-853C7C41D923}"/>
              </a:ext>
            </a:extLst>
          </p:cNvPr>
          <p:cNvGrpSpPr/>
          <p:nvPr/>
        </p:nvGrpSpPr>
        <p:grpSpPr>
          <a:xfrm>
            <a:off x="4988479" y="1951325"/>
            <a:ext cx="3130285" cy="812802"/>
            <a:chOff x="4962278" y="1951325"/>
            <a:chExt cx="3130285" cy="81280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D3AF0E-4D79-3809-1A96-0D6CDB58520D}"/>
                </a:ext>
              </a:extLst>
            </p:cNvPr>
            <p:cNvSpPr/>
            <p:nvPr/>
          </p:nvSpPr>
          <p:spPr>
            <a:xfrm>
              <a:off x="496227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C51EE3-1418-3F01-2F2A-B1AC74512BEB}"/>
                </a:ext>
              </a:extLst>
            </p:cNvPr>
            <p:cNvGrpSpPr/>
            <p:nvPr/>
          </p:nvGrpSpPr>
          <p:grpSpPr>
            <a:xfrm>
              <a:off x="6312415" y="1951325"/>
              <a:ext cx="1780148" cy="812802"/>
              <a:chOff x="2886438" y="4993637"/>
              <a:chExt cx="2783786" cy="12065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9B3FAB-DB23-EB58-52D6-A2D6A3915BD2}"/>
                  </a:ext>
                </a:extLst>
              </p:cNvPr>
              <p:cNvSpPr/>
              <p:nvPr/>
            </p:nvSpPr>
            <p:spPr>
              <a:xfrm>
                <a:off x="2886438" y="5521699"/>
                <a:ext cx="2783786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IN" sz="1400" dirty="0"/>
                  <a:t>Employee Education Levels.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E035B-0C48-08D6-A4E5-C984C85A5058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2</a:t>
                </a:r>
                <a:endParaRPr lang="en-IN" sz="20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1F0C6-2059-0B0B-2E81-EC44B1B51611}"/>
              </a:ext>
            </a:extLst>
          </p:cNvPr>
          <p:cNvGrpSpPr/>
          <p:nvPr/>
        </p:nvGrpSpPr>
        <p:grpSpPr>
          <a:xfrm>
            <a:off x="8449099" y="1951325"/>
            <a:ext cx="3460619" cy="812802"/>
            <a:chOff x="8341279" y="1951325"/>
            <a:chExt cx="3460619" cy="81280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8BA1BC-AC7D-44ED-0BAC-6FA0989EB31C}"/>
                </a:ext>
              </a:extLst>
            </p:cNvPr>
            <p:cNvSpPr/>
            <p:nvPr/>
          </p:nvSpPr>
          <p:spPr>
            <a:xfrm>
              <a:off x="8341279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D40BB4-D3C5-9E64-915E-0748693380C3}"/>
                </a:ext>
              </a:extLst>
            </p:cNvPr>
            <p:cNvGrpSpPr/>
            <p:nvPr/>
          </p:nvGrpSpPr>
          <p:grpSpPr>
            <a:xfrm>
              <a:off x="9691415" y="1951325"/>
              <a:ext cx="2110483" cy="812802"/>
              <a:chOff x="2886436" y="4993637"/>
              <a:chExt cx="3300362" cy="12065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6020B4-2BBE-43BF-96D8-497B497194E8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300362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Technology has the highest employees; focus on Finance and Media to improve diversity.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54CF3E-1405-D890-CFE3-35854671E431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Key Insight</a:t>
                </a:r>
                <a:r>
                  <a:rPr lang="en-IN" sz="2000" dirty="0"/>
                  <a:t>:</a:t>
                </a:r>
              </a:p>
            </p:txBody>
          </p:sp>
        </p:grp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8CCBD0EC-2CB0-94F3-5260-8A38477DB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62299"/>
              </p:ext>
            </p:extLst>
          </p:nvPr>
        </p:nvGraphicFramePr>
        <p:xfrm>
          <a:off x="1459344" y="3429000"/>
          <a:ext cx="10132291" cy="302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9E92A01-EBEF-E153-DDB8-27605AACA2D8}"/>
              </a:ext>
            </a:extLst>
          </p:cNvPr>
          <p:cNvSpPr/>
          <p:nvPr/>
        </p:nvSpPr>
        <p:spPr>
          <a:xfrm>
            <a:off x="1627032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35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39830-80FD-8E36-E6D5-11FDA2A4FE36}"/>
              </a:ext>
            </a:extLst>
          </p:cNvPr>
          <p:cNvSpPr/>
          <p:nvPr/>
        </p:nvSpPr>
        <p:spPr>
          <a:xfrm>
            <a:off x="5088690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40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50A43-47DC-618F-67FE-EE0DDBD52085}"/>
              </a:ext>
            </a:extLst>
          </p:cNvPr>
          <p:cNvSpPr/>
          <p:nvPr/>
        </p:nvSpPr>
        <p:spPr>
          <a:xfrm>
            <a:off x="8550347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38EB5-ABE1-4313-A01F-A35B03DDAB8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522469" y="685004"/>
            <a:ext cx="93240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distribution of employees participating in remote work.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the distribution of employees based on their education levels.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Technology has the highest employee count; focus on enhancing diversity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Finance and Media sectors.</a:t>
            </a:r>
          </a:p>
        </p:txBody>
      </p:sp>
    </p:spTree>
    <p:extLst>
      <p:ext uri="{BB962C8B-B14F-4D97-AF65-F5344CB8AC3E}">
        <p14:creationId xmlns:p14="http://schemas.microsoft.com/office/powerpoint/2010/main" val="271491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E78B76-BCD3-4F48-A4E2-0B349AD1F3E2}"/>
              </a:ext>
            </a:extLst>
          </p:cNvPr>
          <p:cNvSpPr txBox="1">
            <a:spLocks/>
          </p:cNvSpPr>
          <p:nvPr/>
        </p:nvSpPr>
        <p:spPr>
          <a:xfrm>
            <a:off x="3217834" y="2870633"/>
            <a:ext cx="5930678" cy="71108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.</a:t>
            </a:r>
            <a:br>
              <a:rPr lang="en-IN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429DF-574B-4EA8-A45B-C77CF07D7A5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AB9D8D98-6347-4DA7-A3B5-5332125C1ABA}"/>
              </a:ext>
            </a:extLst>
          </p:cNvPr>
          <p:cNvSpPr txBox="1">
            <a:spLocks/>
          </p:cNvSpPr>
          <p:nvPr/>
        </p:nvSpPr>
        <p:spPr>
          <a:xfrm>
            <a:off x="1527858" y="274639"/>
            <a:ext cx="10051526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IN" b="1" dirty="0">
                <a:solidFill>
                  <a:schemeClr val="accent2"/>
                </a:solidFill>
              </a:rPr>
              <a:t>Recommendations and Key Concerns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B7B760D-04A3-45A9-8E11-0A8E7FB18229}"/>
              </a:ext>
            </a:extLst>
          </p:cNvPr>
          <p:cNvSpPr txBox="1">
            <a:spLocks/>
          </p:cNvSpPr>
          <p:nvPr/>
        </p:nvSpPr>
        <p:spPr>
          <a:xfrm>
            <a:off x="1629916" y="985720"/>
            <a:ext cx="9956342" cy="550813"/>
          </a:xfrm>
          <a:prstGeom prst="rect">
            <a:avLst/>
          </a:prstGeom>
        </p:spPr>
        <p:txBody>
          <a:bodyPr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D0164-0EA1-4120-9366-DED5A8C1181E}"/>
              </a:ext>
            </a:extLst>
          </p:cNvPr>
          <p:cNvSpPr/>
          <p:nvPr/>
        </p:nvSpPr>
        <p:spPr>
          <a:xfrm>
            <a:off x="1479905" y="304528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8505C8-835C-4A30-ABFB-FB6D0EC20DF6}"/>
              </a:ext>
            </a:extLst>
          </p:cNvPr>
          <p:cNvSpPr/>
          <p:nvPr/>
        </p:nvSpPr>
        <p:spPr>
          <a:xfrm>
            <a:off x="1659690" y="2806963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B1A241-F50F-41DE-983F-6A3DDE7D292D}"/>
              </a:ext>
            </a:extLst>
          </p:cNvPr>
          <p:cNvSpPr/>
          <p:nvPr/>
        </p:nvSpPr>
        <p:spPr>
          <a:xfrm>
            <a:off x="6799010" y="3015265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098CAF-0378-4674-93DA-226EF19C7007}"/>
              </a:ext>
            </a:extLst>
          </p:cNvPr>
          <p:cNvSpPr/>
          <p:nvPr/>
        </p:nvSpPr>
        <p:spPr>
          <a:xfrm>
            <a:off x="6952571" y="2777194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AD4328-31BD-4F6B-99F5-A9176DCF4DFB}"/>
              </a:ext>
            </a:extLst>
          </p:cNvPr>
          <p:cNvSpPr/>
          <p:nvPr/>
        </p:nvSpPr>
        <p:spPr>
          <a:xfrm>
            <a:off x="1339905" y="5100178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CE6FB5-DB0E-462A-BE1A-5174EA78AD20}"/>
              </a:ext>
            </a:extLst>
          </p:cNvPr>
          <p:cNvSpPr/>
          <p:nvPr/>
        </p:nvSpPr>
        <p:spPr>
          <a:xfrm>
            <a:off x="1501392" y="4878889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4EB1EE-4F91-451F-851E-9DCB2D310B50}"/>
              </a:ext>
            </a:extLst>
          </p:cNvPr>
          <p:cNvSpPr/>
          <p:nvPr/>
        </p:nvSpPr>
        <p:spPr>
          <a:xfrm>
            <a:off x="7081416" y="496369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E744C4-A03F-42B7-9B4B-F1EE153A6B77}"/>
              </a:ext>
            </a:extLst>
          </p:cNvPr>
          <p:cNvSpPr/>
          <p:nvPr/>
        </p:nvSpPr>
        <p:spPr>
          <a:xfrm>
            <a:off x="7258446" y="476355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85EDA-8C31-402F-AF85-183BDEDCFFBC}"/>
              </a:ext>
            </a:extLst>
          </p:cNvPr>
          <p:cNvGrpSpPr/>
          <p:nvPr/>
        </p:nvGrpSpPr>
        <p:grpSpPr>
          <a:xfrm>
            <a:off x="2082568" y="3002428"/>
            <a:ext cx="3672408" cy="1117780"/>
            <a:chOff x="2349996" y="2013991"/>
            <a:chExt cx="3672408" cy="11177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4E004-C25E-4323-9B0E-0D80E7ADD94E}"/>
                </a:ext>
              </a:extLst>
            </p:cNvPr>
            <p:cNvSpPr/>
            <p:nvPr/>
          </p:nvSpPr>
          <p:spPr>
            <a:xfrm>
              <a:off x="2349996" y="2126686"/>
              <a:ext cx="3672408" cy="100508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Work-Life Balance</a:t>
              </a:r>
              <a:r>
                <a:rPr lang="en-US" sz="1600" dirty="0"/>
                <a:t>: Enhance engagement for employees in the "Low" satisfaction category.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A5DE65-DAB2-45CE-8A7C-6E4068F5F2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1DE299-6E26-4FBC-98E5-E9F47E104E03}"/>
              </a:ext>
            </a:extLst>
          </p:cNvPr>
          <p:cNvGrpSpPr/>
          <p:nvPr/>
        </p:nvGrpSpPr>
        <p:grpSpPr>
          <a:xfrm>
            <a:off x="7359728" y="3226173"/>
            <a:ext cx="3672408" cy="949128"/>
            <a:chOff x="2349996" y="2013991"/>
            <a:chExt cx="3672408" cy="9491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B6D20A-8A62-4629-99F9-D3980061DC86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Younger Workforce</a:t>
              </a:r>
              <a:r>
                <a:rPr lang="en-US" sz="1600" dirty="0"/>
                <a:t>: Introduce mentorship and career development programs.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255C2C-098D-4D29-B86C-60B44C2181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5692A-BCDA-4D46-8008-010625EA1C75}"/>
              </a:ext>
            </a:extLst>
          </p:cNvPr>
          <p:cNvGrpSpPr/>
          <p:nvPr/>
        </p:nvGrpSpPr>
        <p:grpSpPr>
          <a:xfrm>
            <a:off x="1892685" y="5294641"/>
            <a:ext cx="3672408" cy="949128"/>
            <a:chOff x="2349996" y="2013991"/>
            <a:chExt cx="3672408" cy="949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EE2538-79AE-4865-9619-E957392BC8E2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High Attrition Rate (90.65%)</a:t>
              </a:r>
              <a:r>
                <a:rPr lang="en-US" sz="1600" dirty="0"/>
                <a:t>: Requires urgent attention. Analyze reasons for leaving to improve retention.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153C6-FA12-4887-ACF6-EA0749BA808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C739DB-427C-4B7C-9DE6-8AAFE887B66C}"/>
              </a:ext>
            </a:extLst>
          </p:cNvPr>
          <p:cNvGrpSpPr/>
          <p:nvPr/>
        </p:nvGrpSpPr>
        <p:grpSpPr>
          <a:xfrm>
            <a:off x="7466446" y="4963697"/>
            <a:ext cx="3898250" cy="261800"/>
            <a:chOff x="2124154" y="2013991"/>
            <a:chExt cx="3898250" cy="32190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0A604-6A86-4642-BB3C-74A5F07EA751}"/>
                </a:ext>
              </a:extLst>
            </p:cNvPr>
            <p:cNvSpPr/>
            <p:nvPr/>
          </p:nvSpPr>
          <p:spPr>
            <a:xfrm>
              <a:off x="2124154" y="2126719"/>
              <a:ext cx="3898250" cy="310632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800" dirty="0"/>
                <a:t>Gender </a:t>
              </a:r>
              <a:r>
                <a:rPr lang="en-US" sz="1800" b="1" dirty="0"/>
                <a:t>diversity efforts</a:t>
              </a:r>
              <a:r>
                <a:rPr lang="en-US" sz="1800" dirty="0"/>
                <a:t> could aim to better balance male and female representation in leadership and other roles.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CFD08-14F7-43A5-ACDE-2871EABF71E1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43E68-13D8-4CCB-AD71-7AC23D047957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2337D0-8EFA-4D68-9BB7-22B9303682C9}"/>
              </a:ext>
            </a:extLst>
          </p:cNvPr>
          <p:cNvSpPr/>
          <p:nvPr/>
        </p:nvSpPr>
        <p:spPr>
          <a:xfrm>
            <a:off x="4304637" y="11159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0265B-764D-4C05-B6AF-81F8B682CB63}"/>
              </a:ext>
            </a:extLst>
          </p:cNvPr>
          <p:cNvSpPr/>
          <p:nvPr/>
        </p:nvSpPr>
        <p:spPr>
          <a:xfrm>
            <a:off x="4581792" y="930675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33D324-C850-4323-81B4-CB4ED0C70F75}"/>
              </a:ext>
            </a:extLst>
          </p:cNvPr>
          <p:cNvSpPr/>
          <p:nvPr/>
        </p:nvSpPr>
        <p:spPr>
          <a:xfrm>
            <a:off x="4683850" y="1121182"/>
            <a:ext cx="44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Remote Work</a:t>
            </a:r>
            <a:r>
              <a:rPr lang="en-US" dirty="0"/>
              <a:t>: Offer flexible options to improve satisfaction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2594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6AC57-EDDE-4DB5-AA47-4EA93370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43072D-4331-452F-BE38-4EEE84F63F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" name="Picture Placeholder 13" descr="A person carrying books and a backpack&#10;&#10;Description automatically generated">
            <a:extLst>
              <a:ext uri="{FF2B5EF4-FFF2-40B4-BE49-F238E27FC236}">
                <a16:creationId xmlns:a16="http://schemas.microsoft.com/office/drawing/2014/main" id="{0038D5A1-B661-4A85-87EE-A4A3E47E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6" t="3317" r="21435" b="3317"/>
          <a:stretch/>
        </p:blipFill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0EE4DF8-0757-44CA-AA6A-0BDD6697F47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ACA441-75F8-42A5-9BB7-96737EF1EA76}"/>
              </a:ext>
            </a:extLst>
          </p:cNvPr>
          <p:cNvSpPr txBox="1"/>
          <p:nvPr/>
        </p:nvSpPr>
        <p:spPr>
          <a:xfrm>
            <a:off x="7611794" y="703700"/>
            <a:ext cx="366938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en-US" sz="4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426536-B84B-4064-AC3D-07E10A9922F0}"/>
              </a:ext>
            </a:extLst>
          </p:cNvPr>
          <p:cNvSpPr/>
          <p:nvPr/>
        </p:nvSpPr>
        <p:spPr>
          <a:xfrm>
            <a:off x="7803774" y="1333368"/>
            <a:ext cx="3674514" cy="102694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C88790B-5592-438F-B896-FD0129BC3890}"/>
              </a:ext>
            </a:extLst>
          </p:cNvPr>
          <p:cNvSpPr/>
          <p:nvPr/>
        </p:nvSpPr>
        <p:spPr>
          <a:xfrm>
            <a:off x="7402503" y="4072819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ACA2E7-E845-4FC7-BEF6-EC308441D167}"/>
              </a:ext>
            </a:extLst>
          </p:cNvPr>
          <p:cNvSpPr/>
          <p:nvPr/>
        </p:nvSpPr>
        <p:spPr>
          <a:xfrm>
            <a:off x="8508136" y="387101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Summary</a:t>
            </a:r>
            <a:r>
              <a:rPr lang="en-US" sz="1600" dirty="0">
                <a:solidFill>
                  <a:schemeClr val="bg1"/>
                </a:solidFill>
              </a:rPr>
              <a:t>: The dashboard provides actionable insights for HR decision-making.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661342B-4DB9-4F34-B21C-57A7C43012C6}"/>
              </a:ext>
            </a:extLst>
          </p:cNvPr>
          <p:cNvSpPr/>
          <p:nvPr/>
        </p:nvSpPr>
        <p:spPr>
          <a:xfrm>
            <a:off x="7494516" y="5230171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326D3C-32C1-45A7-AE4F-129F8232F209}"/>
              </a:ext>
            </a:extLst>
          </p:cNvPr>
          <p:cNvSpPr/>
          <p:nvPr/>
        </p:nvSpPr>
        <p:spPr>
          <a:xfrm>
            <a:off x="8547364" y="523976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  <a:r>
              <a:rPr lang="en-US" sz="1600" dirty="0">
                <a:solidFill>
                  <a:schemeClr val="bg1"/>
                </a:solidFill>
              </a:rPr>
              <a:t>: Implement strategies to address attrition, diversity, and employee satisfaction.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8F690B-A54E-48A0-B395-A80A36CD7532}"/>
              </a:ext>
            </a:extLst>
          </p:cNvPr>
          <p:cNvSpPr/>
          <p:nvPr/>
        </p:nvSpPr>
        <p:spPr>
          <a:xfrm>
            <a:off x="8692162" y="5286436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9" name="Graphic 68" descr="Hourglass Finished outline">
            <a:extLst>
              <a:ext uri="{FF2B5EF4-FFF2-40B4-BE49-F238E27FC236}">
                <a16:creationId xmlns:a16="http://schemas.microsoft.com/office/drawing/2014/main" id="{5A54D810-BE03-40E5-A654-233D69908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42" y="5414197"/>
            <a:ext cx="376530" cy="376530"/>
          </a:xfrm>
          <a:prstGeom prst="rect">
            <a:avLst/>
          </a:prstGeom>
        </p:spPr>
      </p:pic>
      <p:pic>
        <p:nvPicPr>
          <p:cNvPr id="70" name="Graphic 69" descr="Closed book outline">
            <a:extLst>
              <a:ext uri="{FF2B5EF4-FFF2-40B4-BE49-F238E27FC236}">
                <a16:creationId xmlns:a16="http://schemas.microsoft.com/office/drawing/2014/main" id="{573DBDB1-FAFF-4335-8836-24B746605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529" y="4256845"/>
            <a:ext cx="376530" cy="37653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7FD06D-5E4C-4800-B611-56F8EF1242D4}"/>
              </a:ext>
            </a:extLst>
          </p:cNvPr>
          <p:cNvSpPr/>
          <p:nvPr/>
        </p:nvSpPr>
        <p:spPr>
          <a:xfrm>
            <a:off x="370646" y="-78379"/>
            <a:ext cx="6670807" cy="68580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B39BA882-2E68-4343-9DEA-7ED2C580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465" y="1349317"/>
            <a:ext cx="53327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dashboard delivers key data to 	inform HR strategies and decision-	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Develop and execute plans to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tackle 	issues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related to attrition, diversity,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	employee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CC156-12E0-4D0D-8BFE-958B111A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B4528B8-8464-BDCA-9137-D741DD239E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5275" r="34220" b="1353"/>
          <a:stretch/>
        </p:blipFill>
        <p:spPr>
          <a:xfrm>
            <a:off x="6958507" y="0"/>
            <a:ext cx="5230317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Overview of Dashboard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DCD30-FD27-4048-9905-58281B088A5C}"/>
              </a:ext>
            </a:extLst>
          </p:cNvPr>
          <p:cNvSpPr txBox="1"/>
          <p:nvPr/>
        </p:nvSpPr>
        <p:spPr>
          <a:xfrm>
            <a:off x="1524503" y="703700"/>
            <a:ext cx="396792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 sz="44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783D0D-DCCF-2795-B8B1-CDC7DE3D28DF}"/>
              </a:ext>
            </a:extLst>
          </p:cNvPr>
          <p:cNvSpPr/>
          <p:nvPr/>
        </p:nvSpPr>
        <p:spPr>
          <a:xfrm>
            <a:off x="1524504" y="1533377"/>
            <a:ext cx="3973472" cy="22661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Purpose</a:t>
            </a:r>
            <a:r>
              <a:rPr lang="en-US" sz="1600" dirty="0"/>
              <a:t>: Provide a comprehensive view of key HR metrics.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/>
              <a:t>Key Insights</a:t>
            </a:r>
            <a:r>
              <a:rPr lang="en-US" sz="1600" dirty="0"/>
              <a:t>: Employee performance, attrition trends, diversity, and engagement.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018598-6351-C8FF-FAE4-C990D1A47A5C}"/>
              </a:ext>
            </a:extLst>
          </p:cNvPr>
          <p:cNvSpPr/>
          <p:nvPr/>
        </p:nvSpPr>
        <p:spPr>
          <a:xfrm>
            <a:off x="1524504" y="4808233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5C2017-AC24-82BD-05C1-430B3D06CE48}"/>
              </a:ext>
            </a:extLst>
          </p:cNvPr>
          <p:cNvSpPr/>
          <p:nvPr/>
        </p:nvSpPr>
        <p:spPr>
          <a:xfrm>
            <a:off x="5265057" y="4859827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eaker outline">
            <a:extLst>
              <a:ext uri="{FF2B5EF4-FFF2-40B4-BE49-F238E27FC236}">
                <a16:creationId xmlns:a16="http://schemas.microsoft.com/office/drawing/2014/main" id="{62F09559-CC35-0693-DAB8-ABBBBA9D3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23" y="5038825"/>
            <a:ext cx="725420" cy="725420"/>
          </a:xfrm>
          <a:prstGeom prst="rect">
            <a:avLst/>
          </a:prstGeom>
        </p:spPr>
      </p:pic>
      <p:pic>
        <p:nvPicPr>
          <p:cNvPr id="24" name="Graphic 23" descr="Microscope outline">
            <a:extLst>
              <a:ext uri="{FF2B5EF4-FFF2-40B4-BE49-F238E27FC236}">
                <a16:creationId xmlns:a16="http://schemas.microsoft.com/office/drawing/2014/main" id="{FF12BB37-743B-3B8C-900A-D00D2A316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0166" y="5038825"/>
            <a:ext cx="725420" cy="725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8DA3-BEB8-518E-2B47-EA6008FB4254}"/>
              </a:ext>
            </a:extLst>
          </p:cNvPr>
          <p:cNvSpPr txBox="1"/>
          <p:nvPr/>
        </p:nvSpPr>
        <p:spPr>
          <a:xfrm>
            <a:off x="2613620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600" b="1" dirty="0">
                <a:solidFill>
                  <a:schemeClr val="accent2"/>
                </a:solidFill>
              </a:rPr>
              <a:t>Visualizations</a:t>
            </a:r>
            <a:r>
              <a:rPr lang="en-IN" sz="1600" dirty="0">
                <a:solidFill>
                  <a:schemeClr val="accent2"/>
                </a:solidFill>
              </a:rPr>
              <a:t>: Cards, charts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11EF7-8633-2714-F656-93DD7FC21C4E}"/>
              </a:ext>
            </a:extLst>
          </p:cNvPr>
          <p:cNvSpPr txBox="1"/>
          <p:nvPr/>
        </p:nvSpPr>
        <p:spPr>
          <a:xfrm>
            <a:off x="6216629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Visualizations</a:t>
            </a:r>
            <a:r>
              <a:rPr lang="en-US" sz="1600" dirty="0">
                <a:solidFill>
                  <a:schemeClr val="accent2"/>
                </a:solidFill>
              </a:rPr>
              <a:t> : slicers for detailed analysis 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DD3DFDB-A740-49A0-9FA0-97DC11BD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128EB3F-EB7A-4E1B-BED8-D7F15686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57D4DE14-606F-4935-B37B-95F8BCFE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Cards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Card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93757" y="5835794"/>
            <a:ext cx="2244612" cy="445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399328" y="1003434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BF418A-0EFC-DE0B-094F-0392747B5A37}"/>
              </a:ext>
            </a:extLst>
          </p:cNvPr>
          <p:cNvCxnSpPr>
            <a:cxnSpLocks/>
          </p:cNvCxnSpPr>
          <p:nvPr/>
        </p:nvCxnSpPr>
        <p:spPr>
          <a:xfrm>
            <a:off x="1066692" y="191683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38E9FD-3960-AB4D-0519-1BAA1611462E}"/>
              </a:ext>
            </a:extLst>
          </p:cNvPr>
          <p:cNvGrpSpPr/>
          <p:nvPr/>
        </p:nvGrpSpPr>
        <p:grpSpPr>
          <a:xfrm>
            <a:off x="1215526" y="4144721"/>
            <a:ext cx="10023676" cy="1363066"/>
            <a:chOff x="1551008" y="4763277"/>
            <a:chExt cx="10023676" cy="13630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F85E3-6EC3-93B2-0405-8684864BFD1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4763277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A823AA-575F-05E5-071D-F5FFC006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6126343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FEDF0CE-FB95-3E40-5B3A-ECAA3583CAD7}"/>
              </a:ext>
            </a:extLst>
          </p:cNvPr>
          <p:cNvSpPr/>
          <p:nvPr/>
        </p:nvSpPr>
        <p:spPr>
          <a:xfrm>
            <a:off x="3154536" y="3187200"/>
            <a:ext cx="915652" cy="7743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6C8D9-3A6B-E2BB-1BC3-B63BFD16B64B}"/>
              </a:ext>
            </a:extLst>
          </p:cNvPr>
          <p:cNvSpPr/>
          <p:nvPr/>
        </p:nvSpPr>
        <p:spPr>
          <a:xfrm>
            <a:off x="3180557" y="2065854"/>
            <a:ext cx="863609" cy="76437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C9F530-8E73-D572-49C8-6BBAAED9C55E}"/>
              </a:ext>
            </a:extLst>
          </p:cNvPr>
          <p:cNvSpPr/>
          <p:nvPr/>
        </p:nvSpPr>
        <p:spPr>
          <a:xfrm>
            <a:off x="3089927" y="4363674"/>
            <a:ext cx="1002890" cy="100289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9EA56-D85F-B8F8-EBB9-48678F79ABE3}"/>
              </a:ext>
            </a:extLst>
          </p:cNvPr>
          <p:cNvSpPr/>
          <p:nvPr/>
        </p:nvSpPr>
        <p:spPr>
          <a:xfrm>
            <a:off x="1703407" y="2080414"/>
            <a:ext cx="1385781" cy="69413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2</a:t>
            </a:r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31DE0-24E6-DF92-E622-D41C11787D61}"/>
              </a:ext>
            </a:extLst>
          </p:cNvPr>
          <p:cNvSpPr/>
          <p:nvPr/>
        </p:nvSpPr>
        <p:spPr>
          <a:xfrm>
            <a:off x="4654252" y="2133488"/>
            <a:ext cx="6768752" cy="77503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Salary – Highlights mean income.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DA45B-16C6-5D31-59C2-4509AD0F6DF1}"/>
              </a:ext>
            </a:extLst>
          </p:cNvPr>
          <p:cNvSpPr/>
          <p:nvPr/>
        </p:nvSpPr>
        <p:spPr>
          <a:xfrm>
            <a:off x="4582244" y="3154754"/>
            <a:ext cx="6768752" cy="6815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Employees – Shows workforce count.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82B43-2D5B-3EDD-0B05-E0B7CABC1247}"/>
              </a:ext>
            </a:extLst>
          </p:cNvPr>
          <p:cNvSpPr/>
          <p:nvPr/>
        </p:nvSpPr>
        <p:spPr>
          <a:xfrm>
            <a:off x="1711488" y="4515988"/>
            <a:ext cx="1385781" cy="64686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4</a:t>
            </a:r>
            <a:endParaRPr lang="en-IN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2BD5A-6399-2A95-04CC-02798033BD37}"/>
              </a:ext>
            </a:extLst>
          </p:cNvPr>
          <p:cNvSpPr/>
          <p:nvPr/>
        </p:nvSpPr>
        <p:spPr>
          <a:xfrm>
            <a:off x="4582244" y="4386877"/>
            <a:ext cx="6768752" cy="79208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/>
              <a:t>Attrition Rate – Indicates employee turnover percentage.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FAFF6-1EC7-9C86-F87E-0EB8891A5D87}"/>
              </a:ext>
            </a:extLst>
          </p:cNvPr>
          <p:cNvSpPr/>
          <p:nvPr/>
        </p:nvSpPr>
        <p:spPr>
          <a:xfrm>
            <a:off x="1680289" y="3264387"/>
            <a:ext cx="1538181" cy="694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3</a:t>
            </a:r>
            <a:endParaRPr lang="en-IN" sz="1800" dirty="0"/>
          </a:p>
        </p:txBody>
      </p:sp>
      <p:pic>
        <p:nvPicPr>
          <p:cNvPr id="23" name="Graphic 22" descr="Research outline">
            <a:extLst>
              <a:ext uri="{FF2B5EF4-FFF2-40B4-BE49-F238E27FC236}">
                <a16:creationId xmlns:a16="http://schemas.microsoft.com/office/drawing/2014/main" id="{DF81F8A9-3F94-0EC7-A3FA-E42C2B0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87" y="3417275"/>
            <a:ext cx="424550" cy="424550"/>
          </a:xfrm>
          <a:prstGeom prst="rect">
            <a:avLst/>
          </a:prstGeom>
        </p:spPr>
      </p:pic>
      <p:pic>
        <p:nvPicPr>
          <p:cNvPr id="25" name="Graphic 24" descr="Microscope outline">
            <a:extLst>
              <a:ext uri="{FF2B5EF4-FFF2-40B4-BE49-F238E27FC236}">
                <a16:creationId xmlns:a16="http://schemas.microsoft.com/office/drawing/2014/main" id="{57DBD686-A041-DB12-DC45-443F7C9C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558" y="4506322"/>
            <a:ext cx="583628" cy="583628"/>
          </a:xfrm>
          <a:prstGeom prst="rect">
            <a:avLst/>
          </a:prstGeom>
        </p:spPr>
      </p:pic>
      <p:pic>
        <p:nvPicPr>
          <p:cNvPr id="28" name="Graphic 27" descr="Open book outline">
            <a:extLst>
              <a:ext uri="{FF2B5EF4-FFF2-40B4-BE49-F238E27FC236}">
                <a16:creationId xmlns:a16="http://schemas.microsoft.com/office/drawing/2014/main" id="{BA3E539D-FCCE-1086-5656-89D49B75E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7643" y="2181387"/>
            <a:ext cx="583628" cy="5836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64F73B-31DD-479C-BA73-76026611669F}"/>
              </a:ext>
            </a:extLst>
          </p:cNvPr>
          <p:cNvCxnSpPr>
            <a:cxnSpLocks/>
          </p:cNvCxnSpPr>
          <p:nvPr/>
        </p:nvCxnSpPr>
        <p:spPr>
          <a:xfrm>
            <a:off x="1310088" y="29969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D9D79C-9533-4280-8B12-746EE18E5AF2}"/>
              </a:ext>
            </a:extLst>
          </p:cNvPr>
          <p:cNvSpPr/>
          <p:nvPr/>
        </p:nvSpPr>
        <p:spPr>
          <a:xfrm>
            <a:off x="3196444" y="1065322"/>
            <a:ext cx="737728" cy="73020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1A135-B5DC-4C73-8E25-40F98EA9C0DA}"/>
              </a:ext>
            </a:extLst>
          </p:cNvPr>
          <p:cNvSpPr/>
          <p:nvPr/>
        </p:nvSpPr>
        <p:spPr>
          <a:xfrm>
            <a:off x="1703407" y="1138119"/>
            <a:ext cx="1078637" cy="6480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1</a:t>
            </a:r>
            <a:endParaRPr lang="en-IN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661ACB-AA8C-404C-8082-FBC4BD514F4F}"/>
              </a:ext>
            </a:extLst>
          </p:cNvPr>
          <p:cNvSpPr/>
          <p:nvPr/>
        </p:nvSpPr>
        <p:spPr>
          <a:xfrm>
            <a:off x="4582244" y="1131016"/>
            <a:ext cx="6624735" cy="5263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Monthly Salary – Displays overall salary distributed.</a:t>
            </a:r>
          </a:p>
        </p:txBody>
      </p:sp>
      <p:pic>
        <p:nvPicPr>
          <p:cNvPr id="30" name="Graphic 29" descr="Research outline">
            <a:extLst>
              <a:ext uri="{FF2B5EF4-FFF2-40B4-BE49-F238E27FC236}">
                <a16:creationId xmlns:a16="http://schemas.microsoft.com/office/drawing/2014/main" id="{5BDD92F7-5FA8-4966-BFE3-FD0627CA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108" y="1214740"/>
            <a:ext cx="466529" cy="50267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CB315DE-CD62-4D37-AD2C-8EB7360D148A}"/>
              </a:ext>
            </a:extLst>
          </p:cNvPr>
          <p:cNvSpPr/>
          <p:nvPr/>
        </p:nvSpPr>
        <p:spPr>
          <a:xfrm>
            <a:off x="2960661" y="5757121"/>
            <a:ext cx="1002890" cy="70953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0E0D0-7A71-49AD-A6E8-65EE1E67B042}"/>
              </a:ext>
            </a:extLst>
          </p:cNvPr>
          <p:cNvSpPr/>
          <p:nvPr/>
        </p:nvSpPr>
        <p:spPr>
          <a:xfrm>
            <a:off x="4655822" y="5983599"/>
            <a:ext cx="7295730" cy="3656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Tenure – Reflects company tenure of employees.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2EE03-A553-43AC-A5F0-DDD4352C9254}"/>
              </a:ext>
            </a:extLst>
          </p:cNvPr>
          <p:cNvSpPr/>
          <p:nvPr/>
        </p:nvSpPr>
        <p:spPr>
          <a:xfrm>
            <a:off x="1680497" y="5683954"/>
            <a:ext cx="1538181" cy="8409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5</a:t>
            </a:r>
            <a:endParaRPr lang="en-IN" sz="1800" dirty="0"/>
          </a:p>
        </p:txBody>
      </p:sp>
      <p:pic>
        <p:nvPicPr>
          <p:cNvPr id="34" name="Graphic 33" descr="Open book outline">
            <a:extLst>
              <a:ext uri="{FF2B5EF4-FFF2-40B4-BE49-F238E27FC236}">
                <a16:creationId xmlns:a16="http://schemas.microsoft.com/office/drawing/2014/main" id="{BC55826C-A85E-49EF-A286-2CAF524E6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0292" y="5923572"/>
            <a:ext cx="583628" cy="3470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EA9518-6C0E-4C70-B17E-13B139F8E79B}"/>
              </a:ext>
            </a:extLst>
          </p:cNvPr>
          <p:cNvCxnSpPr>
            <a:cxnSpLocks/>
          </p:cNvCxnSpPr>
          <p:nvPr/>
        </p:nvCxnSpPr>
        <p:spPr>
          <a:xfrm>
            <a:off x="1082574" y="65973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7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Slicers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Slicer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9916" y="985720"/>
            <a:ext cx="9956342" cy="550813"/>
          </a:xfrm>
        </p:spPr>
        <p:txBody>
          <a:bodyPr>
            <a:noAutofit/>
          </a:bodyPr>
          <a:lstStyle/>
          <a:p>
            <a:r>
              <a:rPr lang="en-US" dirty="0"/>
              <a:t>Slicers are interactive filters that allow users to refine data views based on specific criteria, enhancing analysis and decision-making.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282AAD-1580-ACD5-C3F0-C9164DC95351}"/>
              </a:ext>
            </a:extLst>
          </p:cNvPr>
          <p:cNvSpPr/>
          <p:nvPr/>
        </p:nvSpPr>
        <p:spPr>
          <a:xfrm>
            <a:off x="1527858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53ECE-E9C0-7B8B-BE83-2A1CAB6EAE2E}"/>
              </a:ext>
            </a:extLst>
          </p:cNvPr>
          <p:cNvSpPr/>
          <p:nvPr/>
        </p:nvSpPr>
        <p:spPr>
          <a:xfrm>
            <a:off x="1978528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5CAA1E-BF63-418A-9FE7-23AA433B1036}"/>
              </a:ext>
            </a:extLst>
          </p:cNvPr>
          <p:cNvSpPr/>
          <p:nvPr/>
        </p:nvSpPr>
        <p:spPr>
          <a:xfrm>
            <a:off x="6716589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B6D5E4-FDA1-081D-E656-B8F6D1F4F3A5}"/>
              </a:ext>
            </a:extLst>
          </p:cNvPr>
          <p:cNvSpPr/>
          <p:nvPr/>
        </p:nvSpPr>
        <p:spPr>
          <a:xfrm>
            <a:off x="7167259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918168-E000-7273-1F51-970FB80FAFBA}"/>
              </a:ext>
            </a:extLst>
          </p:cNvPr>
          <p:cNvSpPr/>
          <p:nvPr/>
        </p:nvSpPr>
        <p:spPr>
          <a:xfrm>
            <a:off x="1527858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5AA583-CBFB-4BC4-C7F0-524041D0E182}"/>
              </a:ext>
            </a:extLst>
          </p:cNvPr>
          <p:cNvSpPr/>
          <p:nvPr/>
        </p:nvSpPr>
        <p:spPr>
          <a:xfrm>
            <a:off x="2009406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C16C9B-4E03-2BB9-CF4B-9E63FD2699CC}"/>
              </a:ext>
            </a:extLst>
          </p:cNvPr>
          <p:cNvSpPr/>
          <p:nvPr/>
        </p:nvSpPr>
        <p:spPr>
          <a:xfrm>
            <a:off x="6716589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B81714-19E0-663F-DB0A-5ABCA2441864}"/>
              </a:ext>
            </a:extLst>
          </p:cNvPr>
          <p:cNvSpPr/>
          <p:nvPr/>
        </p:nvSpPr>
        <p:spPr>
          <a:xfrm>
            <a:off x="7167259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D83E64-D2AB-09E2-2125-607D343DEF30}"/>
              </a:ext>
            </a:extLst>
          </p:cNvPr>
          <p:cNvGrpSpPr/>
          <p:nvPr/>
        </p:nvGrpSpPr>
        <p:grpSpPr>
          <a:xfrm>
            <a:off x="2349996" y="2092168"/>
            <a:ext cx="3672408" cy="949128"/>
            <a:chOff x="2349996" y="2013991"/>
            <a:chExt cx="3672408" cy="94912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0305D-E852-F2C8-52D6-1A81D016820B}"/>
                </a:ext>
              </a:extLst>
            </p:cNvPr>
            <p:cNvSpPr/>
            <p:nvPr/>
          </p:nvSpPr>
          <p:spPr>
            <a:xfrm>
              <a:off x="2349996" y="2126687"/>
              <a:ext cx="3672408" cy="83643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1</a:t>
              </a:r>
              <a:r>
                <a:rPr lang="en-US" sz="1600" dirty="0"/>
                <a:t>: Filter data based on Gender, allowing analysis of male and female workforce distribution.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6A28E5-8262-A120-47C5-0777CA20B77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05D011-7ECA-35CC-3F0C-EA3FB635F7F2}"/>
              </a:ext>
            </a:extLst>
          </p:cNvPr>
          <p:cNvGrpSpPr/>
          <p:nvPr/>
        </p:nvGrpSpPr>
        <p:grpSpPr>
          <a:xfrm>
            <a:off x="7523880" y="2092168"/>
            <a:ext cx="3672408" cy="949128"/>
            <a:chOff x="2349996" y="2013991"/>
            <a:chExt cx="3672408" cy="9491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E90735-88FE-6A5B-FFC5-B32635702ECE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2</a:t>
              </a:r>
              <a:r>
                <a:rPr lang="en-US" sz="1600" dirty="0"/>
                <a:t>: Filter data based on Attrition Status to identify trends in employee turnover.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CCEEBD-79D0-F95F-A4DA-FB0A64E80EB2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9D43FE-EBC0-28AC-8D6E-A293CB287C31}"/>
              </a:ext>
            </a:extLst>
          </p:cNvPr>
          <p:cNvGrpSpPr/>
          <p:nvPr/>
        </p:nvGrpSpPr>
        <p:grpSpPr>
          <a:xfrm>
            <a:off x="2349996" y="4014569"/>
            <a:ext cx="3672408" cy="949128"/>
            <a:chOff x="2349996" y="2013991"/>
            <a:chExt cx="3672408" cy="9491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D7B5C1-900F-ECA5-2577-C701517957B9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3</a:t>
              </a:r>
              <a:r>
                <a:rPr lang="en-US" sz="1600" dirty="0"/>
                <a:t>: Filter data based on Age Group, categorizing employees into relevant age brackets.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0BE8074-12DF-54D3-2232-8F4AEBA484E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E2AEE2-645D-09A9-A234-0778271099CB}"/>
              </a:ext>
            </a:extLst>
          </p:cNvPr>
          <p:cNvGrpSpPr/>
          <p:nvPr/>
        </p:nvGrpSpPr>
        <p:grpSpPr>
          <a:xfrm>
            <a:off x="7523880" y="4014569"/>
            <a:ext cx="3672408" cy="949128"/>
            <a:chOff x="2349996" y="2013991"/>
            <a:chExt cx="3672408" cy="9491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3EE0C0-B246-9DB9-30A3-53C071C22E70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4</a:t>
              </a:r>
              <a:r>
                <a:rPr lang="en-US" sz="1600" dirty="0"/>
                <a:t>: Filter data based on Job Role to explore role-specific metrics and trends.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1C5565-7EAB-8D29-36F7-9C36C63E61B0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B32FB5-1511-99A7-D989-B82FBF9D8D1C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17FA2C-47A3-1277-31FB-76C706AB9220}"/>
              </a:ext>
            </a:extLst>
          </p:cNvPr>
          <p:cNvGrpSpPr/>
          <p:nvPr/>
        </p:nvGrpSpPr>
        <p:grpSpPr>
          <a:xfrm flipH="1">
            <a:off x="7799701" y="2172818"/>
            <a:ext cx="4298058" cy="3970493"/>
            <a:chOff x="8463641" y="2172818"/>
            <a:chExt cx="3866248" cy="3970493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1FD4E8A-85BA-A974-9518-D38C79D00B71}"/>
                </a:ext>
              </a:extLst>
            </p:cNvPr>
            <p:cNvCxnSpPr>
              <a:cxnSpLocks/>
              <a:stCxn id="252" idx="3"/>
            </p:cNvCxnSpPr>
            <p:nvPr/>
          </p:nvCxnSpPr>
          <p:spPr>
            <a:xfrm>
              <a:off x="11933134" y="2640889"/>
              <a:ext cx="396755" cy="14997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6E85A82-5AFF-32A4-B618-DEB0B6E8EB81}"/>
                </a:ext>
              </a:extLst>
            </p:cNvPr>
            <p:cNvCxnSpPr>
              <a:stCxn id="255" idx="3"/>
            </p:cNvCxnSpPr>
            <p:nvPr/>
          </p:nvCxnSpPr>
          <p:spPr>
            <a:xfrm>
              <a:off x="11933134" y="3652339"/>
              <a:ext cx="396755" cy="4883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AC1875F-EA99-E0FC-AAB9-900D9FC2B3BA}"/>
                </a:ext>
              </a:extLst>
            </p:cNvPr>
            <p:cNvCxnSpPr>
              <a:stCxn id="258" idx="3"/>
            </p:cNvCxnSpPr>
            <p:nvPr/>
          </p:nvCxnSpPr>
          <p:spPr>
            <a:xfrm flipV="1">
              <a:off x="11933134" y="4140670"/>
              <a:ext cx="396755" cy="5231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CD46536-9FCB-76A0-249C-DC614CA8DFC3}"/>
                </a:ext>
              </a:extLst>
            </p:cNvPr>
            <p:cNvCxnSpPr>
              <a:stCxn id="261" idx="3"/>
            </p:cNvCxnSpPr>
            <p:nvPr/>
          </p:nvCxnSpPr>
          <p:spPr>
            <a:xfrm flipV="1">
              <a:off x="11933134" y="4140670"/>
              <a:ext cx="396755" cy="1534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4118E21-BB57-A332-D3DE-8CD6EEA43750}"/>
                </a:ext>
              </a:extLst>
            </p:cNvPr>
            <p:cNvGrpSpPr/>
            <p:nvPr/>
          </p:nvGrpSpPr>
          <p:grpSpPr>
            <a:xfrm>
              <a:off x="8550365" y="2172818"/>
              <a:ext cx="3382769" cy="936142"/>
              <a:chOff x="1554480" y="2172818"/>
              <a:chExt cx="3382769" cy="936142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FEBDCD8B-C1E8-A0A1-6F3D-B1CFAEE8CECF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FE27895-8C6A-578A-DA56-426F612832A9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506B4E-4F1F-07F7-DD47-C2D1DBECE226}"/>
                </a:ext>
              </a:extLst>
            </p:cNvPr>
            <p:cNvGrpSpPr/>
            <p:nvPr/>
          </p:nvGrpSpPr>
          <p:grpSpPr>
            <a:xfrm>
              <a:off x="8550365" y="3184268"/>
              <a:ext cx="3382769" cy="936142"/>
              <a:chOff x="1554480" y="2172818"/>
              <a:chExt cx="3382769" cy="936142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B52C9033-1AF2-0A26-B242-3A13620AC227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C705FA4-E05F-06BF-B38A-81C899D23942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73C6C67-959B-955B-FAF6-B5711C986F9F}"/>
                </a:ext>
              </a:extLst>
            </p:cNvPr>
            <p:cNvGrpSpPr/>
            <p:nvPr/>
          </p:nvGrpSpPr>
          <p:grpSpPr>
            <a:xfrm>
              <a:off x="8550365" y="4195718"/>
              <a:ext cx="3382769" cy="936142"/>
              <a:chOff x="1554480" y="2172818"/>
              <a:chExt cx="3382769" cy="936142"/>
            </a:xfrm>
          </p:grpSpPr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7FCA6B71-50D2-0D61-471A-0B8CE53A3861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AC129F8-CE53-57B6-259E-2FDB62EF67B4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9C02A51F-A32B-F68C-00D8-4B598C46A517}"/>
                </a:ext>
              </a:extLst>
            </p:cNvPr>
            <p:cNvGrpSpPr/>
            <p:nvPr/>
          </p:nvGrpSpPr>
          <p:grpSpPr>
            <a:xfrm>
              <a:off x="8550365" y="5207169"/>
              <a:ext cx="3382769" cy="936142"/>
              <a:chOff x="1554480" y="2172818"/>
              <a:chExt cx="3382769" cy="936142"/>
            </a:xfrm>
          </p:grpSpPr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372458CA-2F53-A5DF-6274-FAA754F9E2A3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03203B-CED5-F302-436E-3196CBEEF2D0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737579-EAC6-E271-D40E-6D094B1FC5C5}"/>
                </a:ext>
              </a:extLst>
            </p:cNvPr>
            <p:cNvSpPr txBox="1"/>
            <p:nvPr/>
          </p:nvSpPr>
          <p:spPr>
            <a:xfrm>
              <a:off x="11260707" y="247574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16CA9C2-002B-08CD-5A6E-7AB272A445FB}"/>
                </a:ext>
              </a:extLst>
            </p:cNvPr>
            <p:cNvSpPr txBox="1"/>
            <p:nvPr/>
          </p:nvSpPr>
          <p:spPr>
            <a:xfrm>
              <a:off x="11260707" y="349191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1ECD51C-47D2-2FB6-90E8-C69230520107}"/>
                </a:ext>
              </a:extLst>
            </p:cNvPr>
            <p:cNvSpPr txBox="1"/>
            <p:nvPr/>
          </p:nvSpPr>
          <p:spPr>
            <a:xfrm>
              <a:off x="11260707" y="450336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B14555D-7DA4-0E00-B82F-A60F29BADE89}"/>
                </a:ext>
              </a:extLst>
            </p:cNvPr>
            <p:cNvSpPr txBox="1"/>
            <p:nvPr/>
          </p:nvSpPr>
          <p:spPr>
            <a:xfrm>
              <a:off x="11260707" y="551481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CAF1884-68FF-C9FE-A8D5-B44A14FBCE07}"/>
                </a:ext>
              </a:extLst>
            </p:cNvPr>
            <p:cNvSpPr txBox="1"/>
            <p:nvPr/>
          </p:nvSpPr>
          <p:spPr>
            <a:xfrm>
              <a:off x="8845206" y="2353977"/>
              <a:ext cx="2077477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Single Employees</a:t>
              </a:r>
              <a:r>
                <a:rPr lang="en-US" sz="1600" dirty="0"/>
                <a:t>: The percentage of employees who are unmarried.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069746A-1D27-A6BF-5380-9F9B645434A8}"/>
                </a:ext>
              </a:extLst>
            </p:cNvPr>
            <p:cNvSpPr txBox="1"/>
            <p:nvPr/>
          </p:nvSpPr>
          <p:spPr>
            <a:xfrm>
              <a:off x="8845207" y="3365427"/>
              <a:ext cx="2077476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Married Employees</a:t>
              </a:r>
              <a:r>
                <a:rPr lang="en-US" sz="1600" dirty="0"/>
                <a:t>: The percentage of employees who are 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10B57717-C587-1B66-62C1-B2808807321C}"/>
                </a:ext>
              </a:extLst>
            </p:cNvPr>
            <p:cNvSpPr txBox="1"/>
            <p:nvPr/>
          </p:nvSpPr>
          <p:spPr>
            <a:xfrm>
              <a:off x="8463641" y="4376877"/>
              <a:ext cx="2459042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Divorced Employees</a:t>
              </a:r>
              <a:r>
                <a:rPr lang="en-US" sz="1600" dirty="0"/>
                <a:t>: The percentage of employees who are divorced or separated.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913F61D-9751-0359-C0B7-E915B64F22DE}"/>
                </a:ext>
              </a:extLst>
            </p:cNvPr>
            <p:cNvSpPr txBox="1"/>
            <p:nvPr/>
          </p:nvSpPr>
          <p:spPr>
            <a:xfrm>
              <a:off x="8746739" y="5388328"/>
              <a:ext cx="2175944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Widowed Employees</a:t>
              </a:r>
              <a:r>
                <a:rPr lang="en-US" sz="1600" dirty="0"/>
                <a:t>: The percentage of employees who are widowed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BB0E001-A457-4226-FCB5-C30F18CFE7BD}"/>
              </a:ext>
            </a:extLst>
          </p:cNvPr>
          <p:cNvCxnSpPr>
            <a:cxnSpLocks/>
            <a:stCxn id="214" idx="3"/>
            <a:endCxn id="235" idx="2"/>
          </p:cNvCxnSpPr>
          <p:nvPr/>
        </p:nvCxnSpPr>
        <p:spPr>
          <a:xfrm>
            <a:off x="5108527" y="2512749"/>
            <a:ext cx="225477" cy="16279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989B79F-7D2D-FF7E-E2DF-5088A297D6F4}"/>
              </a:ext>
            </a:extLst>
          </p:cNvPr>
          <p:cNvCxnSpPr>
            <a:stCxn id="220" idx="3"/>
            <a:endCxn id="235" idx="2"/>
          </p:cNvCxnSpPr>
          <p:nvPr/>
        </p:nvCxnSpPr>
        <p:spPr>
          <a:xfrm>
            <a:off x="5005054" y="3586736"/>
            <a:ext cx="328950" cy="5539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48C32950-2773-F2B2-AA63-9C21ADABAAD0}"/>
              </a:ext>
            </a:extLst>
          </p:cNvPr>
          <p:cNvCxnSpPr>
            <a:stCxn id="223" idx="3"/>
            <a:endCxn id="235" idx="2"/>
          </p:cNvCxnSpPr>
          <p:nvPr/>
        </p:nvCxnSpPr>
        <p:spPr>
          <a:xfrm flipV="1">
            <a:off x="4937250" y="4140670"/>
            <a:ext cx="396754" cy="5231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B97CD5C-D6CE-5110-5E66-27BF9694E61B}"/>
              </a:ext>
            </a:extLst>
          </p:cNvPr>
          <p:cNvCxnSpPr>
            <a:stCxn id="226" idx="3"/>
            <a:endCxn id="235" idx="2"/>
          </p:cNvCxnSpPr>
          <p:nvPr/>
        </p:nvCxnSpPr>
        <p:spPr>
          <a:xfrm flipV="1">
            <a:off x="4894489" y="4140670"/>
            <a:ext cx="439515" cy="1534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Dashboard pie charts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41286"/>
            <a:ext cx="10052050" cy="830292"/>
          </a:xfrm>
        </p:spPr>
        <p:txBody>
          <a:bodyPr/>
          <a:lstStyle/>
          <a:p>
            <a:r>
              <a:rPr lang="en-IN" b="1" dirty="0"/>
              <a:t>Pie Charts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286913"/>
          </a:xfrm>
        </p:spPr>
        <p:txBody>
          <a:bodyPr/>
          <a:lstStyle/>
          <a:p>
            <a:r>
              <a:rPr lang="en-US" dirty="0"/>
              <a:t>Pie charts are circular graphs divided into slices to represent proportions. In this case, they visually display the distribution of employees by gender and marital status, offering a clear overview of these demographics within the organization.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38BABE-65AC-74DC-C4E1-E58E1FB50D54}"/>
              </a:ext>
            </a:extLst>
          </p:cNvPr>
          <p:cNvSpPr txBox="1"/>
          <p:nvPr/>
        </p:nvSpPr>
        <p:spPr>
          <a:xfrm>
            <a:off x="1053852" y="1569786"/>
            <a:ext cx="5040560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IN" b="1" dirty="0"/>
              <a:t>Employee Distribution by Gender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EBF593-1B8F-3339-2401-C0CC26BDD7A4}"/>
              </a:ext>
            </a:extLst>
          </p:cNvPr>
          <p:cNvSpPr txBox="1"/>
          <p:nvPr/>
        </p:nvSpPr>
        <p:spPr>
          <a:xfrm>
            <a:off x="7998078" y="1520337"/>
            <a:ext cx="3679787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/>
              <a:t>Employee Distribution by Marital Status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CAFC14-F698-E1BA-D9C5-5CB2E5783255}"/>
              </a:ext>
            </a:extLst>
          </p:cNvPr>
          <p:cNvSpPr txBox="1"/>
          <p:nvPr/>
        </p:nvSpPr>
        <p:spPr>
          <a:xfrm>
            <a:off x="5811251" y="3419508"/>
            <a:ext cx="1483900" cy="7532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8090289-70ED-8ABE-9EE1-F59F3DFDE876}"/>
              </a:ext>
            </a:extLst>
          </p:cNvPr>
          <p:cNvGrpSpPr/>
          <p:nvPr/>
        </p:nvGrpSpPr>
        <p:grpSpPr>
          <a:xfrm>
            <a:off x="1075267" y="2007495"/>
            <a:ext cx="4033260" cy="1010507"/>
            <a:chOff x="1554480" y="2172818"/>
            <a:chExt cx="3382769" cy="936142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2205A4CA-20FE-03AC-1EB6-A40BA0122749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A32F048-BFC0-0646-4193-E862D08C1D51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09837AA-B825-DC95-F59E-74E4C5ADF6B2}"/>
              </a:ext>
            </a:extLst>
          </p:cNvPr>
          <p:cNvGrpSpPr/>
          <p:nvPr/>
        </p:nvGrpSpPr>
        <p:grpSpPr>
          <a:xfrm>
            <a:off x="1132709" y="3118665"/>
            <a:ext cx="3872345" cy="936142"/>
            <a:chOff x="1554480" y="2172818"/>
            <a:chExt cx="3382769" cy="936142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A472DE0E-7F90-C089-B424-725C780D96C8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D2AD92E-FD44-4212-CCF7-0561C6336CA9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F1D7101-6EAA-8914-38BC-23306A8E1A50}"/>
              </a:ext>
            </a:extLst>
          </p:cNvPr>
          <p:cNvGrpSpPr/>
          <p:nvPr/>
        </p:nvGrpSpPr>
        <p:grpSpPr>
          <a:xfrm>
            <a:off x="1161582" y="4195718"/>
            <a:ext cx="3775668" cy="936142"/>
            <a:chOff x="1554480" y="2172818"/>
            <a:chExt cx="3382769" cy="936142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57435B25-7C2D-B149-2460-34E7C343894A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5E6A5C9-B289-3CE8-30A1-05DE07E2A3B2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DD77AB-E66D-B838-4966-9DE27A095EA5}"/>
              </a:ext>
            </a:extLst>
          </p:cNvPr>
          <p:cNvGrpSpPr/>
          <p:nvPr/>
        </p:nvGrpSpPr>
        <p:grpSpPr>
          <a:xfrm>
            <a:off x="1269876" y="5207169"/>
            <a:ext cx="3624613" cy="936142"/>
            <a:chOff x="1554480" y="2172818"/>
            <a:chExt cx="3382769" cy="936142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152CDB78-DD5F-543D-4241-DAD72E1B0FF6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B46D376-8913-A8C9-4038-1D79F5472A9B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0B544C4B-FD8F-BEEF-84E7-BADD1A2D8BCA}"/>
              </a:ext>
            </a:extLst>
          </p:cNvPr>
          <p:cNvSpPr txBox="1"/>
          <p:nvPr/>
        </p:nvSpPr>
        <p:spPr>
          <a:xfrm>
            <a:off x="4194592" y="2308780"/>
            <a:ext cx="743375" cy="3993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FF80368-9B8F-AD13-5E71-346AF2B65947}"/>
              </a:ext>
            </a:extLst>
          </p:cNvPr>
          <p:cNvSpPr txBox="1"/>
          <p:nvPr/>
        </p:nvSpPr>
        <p:spPr>
          <a:xfrm>
            <a:off x="4264822" y="3364955"/>
            <a:ext cx="403334" cy="447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FCA102F-5F8A-546F-EC49-2E1F06591AE5}"/>
              </a:ext>
            </a:extLst>
          </p:cNvPr>
          <p:cNvSpPr txBox="1"/>
          <p:nvPr/>
        </p:nvSpPr>
        <p:spPr>
          <a:xfrm>
            <a:off x="4264822" y="4503368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24574E-8442-F7FB-6292-0F445EE5B7BB}"/>
              </a:ext>
            </a:extLst>
          </p:cNvPr>
          <p:cNvSpPr txBox="1"/>
          <p:nvPr/>
        </p:nvSpPr>
        <p:spPr>
          <a:xfrm>
            <a:off x="4264822" y="5514819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79394F-49A5-809C-3354-A1396E4A5C70}"/>
              </a:ext>
            </a:extLst>
          </p:cNvPr>
          <p:cNvSpPr txBox="1"/>
          <p:nvPr/>
        </p:nvSpPr>
        <p:spPr>
          <a:xfrm>
            <a:off x="1783659" y="2255684"/>
            <a:ext cx="2143138" cy="54090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Male Employees</a:t>
            </a:r>
            <a:r>
              <a:rPr lang="en-US" sz="1600" dirty="0"/>
              <a:t>: The percentage of 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A33328-4AA5-5AFD-762F-EE1D522A47E6}"/>
              </a:ext>
            </a:extLst>
          </p:cNvPr>
          <p:cNvSpPr txBox="1"/>
          <p:nvPr/>
        </p:nvSpPr>
        <p:spPr>
          <a:xfrm>
            <a:off x="1527175" y="3419508"/>
            <a:ext cx="2399623" cy="39325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Female Employees</a:t>
            </a:r>
            <a:r>
              <a:rPr lang="en-US" sz="1600" dirty="0"/>
              <a:t>: The percentage of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EFCE195-7DAB-9F8A-C7F9-E8940B20E909}"/>
              </a:ext>
            </a:extLst>
          </p:cNvPr>
          <p:cNvSpPr txBox="1"/>
          <p:nvPr/>
        </p:nvSpPr>
        <p:spPr>
          <a:xfrm>
            <a:off x="1339390" y="4376877"/>
            <a:ext cx="2587407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Non-binary Employees</a:t>
            </a:r>
            <a:r>
              <a:rPr lang="en-US" sz="1600" dirty="0"/>
              <a:t>: Any employees who identify as non-binary.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8E27813-B2DA-B421-F2E5-6B2AEFA3A932}"/>
              </a:ext>
            </a:extLst>
          </p:cNvPr>
          <p:cNvSpPr txBox="1"/>
          <p:nvPr/>
        </p:nvSpPr>
        <p:spPr>
          <a:xfrm>
            <a:off x="1269876" y="5388328"/>
            <a:ext cx="2656921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Gender Ratio</a:t>
            </a:r>
            <a:r>
              <a:rPr lang="en-US" sz="1600" dirty="0"/>
              <a:t>: A visual representation male and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EB1073-2EB8-B308-BD25-58FB8D806641}"/>
              </a:ext>
            </a:extLst>
          </p:cNvPr>
          <p:cNvSpPr/>
          <p:nvPr/>
        </p:nvSpPr>
        <p:spPr>
          <a:xfrm>
            <a:off x="5334004" y="2921472"/>
            <a:ext cx="2438396" cy="243839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2AFF8FB3-2432-2B1A-C228-F7B510D5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4026" y="4149080"/>
            <a:ext cx="854490" cy="854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0D93E-00B2-4D02-969B-43EC0FDC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89" y="2881670"/>
            <a:ext cx="2329572" cy="24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Bar and Scatter Charts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840A81-E23A-34D4-F621-0B53844C46F9}"/>
              </a:ext>
            </a:extLst>
          </p:cNvPr>
          <p:cNvGrpSpPr/>
          <p:nvPr/>
        </p:nvGrpSpPr>
        <p:grpSpPr>
          <a:xfrm>
            <a:off x="6967540" y="4742778"/>
            <a:ext cx="675606" cy="675605"/>
            <a:chOff x="1527858" y="5150174"/>
            <a:chExt cx="1002890" cy="10028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0265D2-3BAB-556E-03CC-E2C695BB3E70}"/>
                </a:ext>
              </a:extLst>
            </p:cNvPr>
            <p:cNvSpPr/>
            <p:nvPr/>
          </p:nvSpPr>
          <p:spPr>
            <a:xfrm>
              <a:off x="1527858" y="5150174"/>
              <a:ext cx="1002890" cy="100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 descr="Research outline">
              <a:extLst>
                <a:ext uri="{FF2B5EF4-FFF2-40B4-BE49-F238E27FC236}">
                  <a16:creationId xmlns:a16="http://schemas.microsoft.com/office/drawing/2014/main" id="{01E2EF3A-B4E9-1A86-652D-92DB889E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7489" y="5359805"/>
              <a:ext cx="583628" cy="58362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23D05-A8C6-E4C5-0808-B84D277929C0}"/>
              </a:ext>
            </a:extLst>
          </p:cNvPr>
          <p:cNvGrpSpPr/>
          <p:nvPr/>
        </p:nvGrpSpPr>
        <p:grpSpPr>
          <a:xfrm>
            <a:off x="4626461" y="5623215"/>
            <a:ext cx="2272612" cy="694895"/>
            <a:chOff x="2886438" y="5133703"/>
            <a:chExt cx="2952660" cy="10315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4A0A1-EB9F-FDD9-4E67-833A64CC7F0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985D7-4D3F-4C55-ED7A-C194794FE05D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A6A0A52-01C4-232F-339F-F253A21769A4}"/>
              </a:ext>
            </a:extLst>
          </p:cNvPr>
          <p:cNvSpPr/>
          <p:nvPr/>
        </p:nvSpPr>
        <p:spPr>
          <a:xfrm>
            <a:off x="1266251" y="4383096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C397F-BF8D-F83E-A47E-74335F153B54}"/>
              </a:ext>
            </a:extLst>
          </p:cNvPr>
          <p:cNvGrpSpPr/>
          <p:nvPr/>
        </p:nvGrpSpPr>
        <p:grpSpPr>
          <a:xfrm>
            <a:off x="7966620" y="4500723"/>
            <a:ext cx="3081880" cy="1439287"/>
            <a:chOff x="2886438" y="5133703"/>
            <a:chExt cx="2952660" cy="10315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AB0A3-B7AE-C53E-B0A1-B9F11D849C3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Displays employee distribution across Age Groups.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B87D78-0C65-3513-DB9D-3610ADE046AE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BD8B5FE-1FBB-1A59-D60B-00EA5D6E7C56}"/>
              </a:ext>
            </a:extLst>
          </p:cNvPr>
          <p:cNvSpPr/>
          <p:nvPr/>
        </p:nvSpPr>
        <p:spPr>
          <a:xfrm>
            <a:off x="1231073" y="6050803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87CA66-F794-7E92-BBF9-E8E17268893B}"/>
              </a:ext>
            </a:extLst>
          </p:cNvPr>
          <p:cNvGrpSpPr/>
          <p:nvPr/>
        </p:nvGrpSpPr>
        <p:grpSpPr>
          <a:xfrm>
            <a:off x="2353848" y="4500723"/>
            <a:ext cx="2588435" cy="1023705"/>
            <a:chOff x="2886438" y="5133703"/>
            <a:chExt cx="2952660" cy="10315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3EC207-E1AC-4E6E-C0E6-C6287BA44BC1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relationship between Company Tenure and Distance from Work.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14EEBC-60E8-91E0-C2FA-D40C6767165B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Scatter Chart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7FFCEF2-529A-5A0B-3B2C-875F2454FB20}"/>
              </a:ext>
            </a:extLst>
          </p:cNvPr>
          <p:cNvSpPr/>
          <p:nvPr/>
        </p:nvSpPr>
        <p:spPr>
          <a:xfrm>
            <a:off x="6729770" y="1170336"/>
            <a:ext cx="5053274" cy="2965269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Microscope outline">
            <a:extLst>
              <a:ext uri="{FF2B5EF4-FFF2-40B4-BE49-F238E27FC236}">
                <a16:creationId xmlns:a16="http://schemas.microsoft.com/office/drawing/2014/main" id="{A9711C03-A152-2CCE-E400-D864F39FB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0092" y="1635168"/>
            <a:ext cx="440506" cy="440506"/>
          </a:xfrm>
          <a:prstGeom prst="rect">
            <a:avLst/>
          </a:prstGeom>
        </p:spPr>
      </p:pic>
      <p:pic>
        <p:nvPicPr>
          <p:cNvPr id="61" name="Graphic 60" descr="Open book outline">
            <a:extLst>
              <a:ext uri="{FF2B5EF4-FFF2-40B4-BE49-F238E27FC236}">
                <a16:creationId xmlns:a16="http://schemas.microsoft.com/office/drawing/2014/main" id="{5B536B49-2F96-7D78-6271-4B1E8B31B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3801" y="4507460"/>
            <a:ext cx="440506" cy="44050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AF03F33-87CB-DD09-32CA-813F6E7EE7AD}"/>
              </a:ext>
            </a:extLst>
          </p:cNvPr>
          <p:cNvGrpSpPr/>
          <p:nvPr/>
        </p:nvGrpSpPr>
        <p:grpSpPr>
          <a:xfrm>
            <a:off x="4566710" y="3584607"/>
            <a:ext cx="1903042" cy="1108366"/>
            <a:chOff x="1877022" y="3616779"/>
            <a:chExt cx="1903042" cy="110836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F9E937-7D42-2B79-7DB0-B7987A7A2D4F}"/>
                </a:ext>
              </a:extLst>
            </p:cNvPr>
            <p:cNvSpPr/>
            <p:nvPr/>
          </p:nvSpPr>
          <p:spPr>
            <a:xfrm>
              <a:off x="1877022" y="4293097"/>
              <a:ext cx="1894878" cy="43204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B81EE7-20EC-4350-E4B7-D3426A84125F}"/>
                </a:ext>
              </a:extLst>
            </p:cNvPr>
            <p:cNvSpPr/>
            <p:nvPr/>
          </p:nvSpPr>
          <p:spPr>
            <a:xfrm>
              <a:off x="1877022" y="3616779"/>
              <a:ext cx="1903042" cy="591845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4F86C4F-26FA-1207-36D0-BC9A793F2426}"/>
              </a:ext>
            </a:extLst>
          </p:cNvPr>
          <p:cNvSpPr/>
          <p:nvPr/>
        </p:nvSpPr>
        <p:spPr>
          <a:xfrm>
            <a:off x="1851502" y="5506357"/>
            <a:ext cx="4628320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47D89-F2CA-4D54-8F81-4496AD895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38" y="1362447"/>
            <a:ext cx="4753599" cy="24554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A1B63D4-EC42-4CED-9797-B9E8A21E2D6E}"/>
              </a:ext>
            </a:extLst>
          </p:cNvPr>
          <p:cNvSpPr/>
          <p:nvPr/>
        </p:nvSpPr>
        <p:spPr>
          <a:xfrm>
            <a:off x="1325865" y="1182713"/>
            <a:ext cx="4351328" cy="2826577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80078-FD66-49D6-A2D3-2EA6D9396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76" y="1319521"/>
            <a:ext cx="3805456" cy="2351202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9132D0E-5289-4AB4-AFEA-763D54E4C9A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116138" y="6052594"/>
            <a:ext cx="10072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employee distribution by age groups.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examines the relationship between company tenure and distance from work.</a:t>
            </a:r>
          </a:p>
        </p:txBody>
      </p:sp>
    </p:spTree>
    <p:extLst>
      <p:ext uri="{BB962C8B-B14F-4D97-AF65-F5344CB8AC3E}">
        <p14:creationId xmlns:p14="http://schemas.microsoft.com/office/powerpoint/2010/main" val="418011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15073D0-1883-9403-5B14-B0F3DF98FEE4}"/>
              </a:ext>
            </a:extLst>
          </p:cNvPr>
          <p:cNvSpPr/>
          <p:nvPr/>
        </p:nvSpPr>
        <p:spPr>
          <a:xfrm>
            <a:off x="7095212" y="1797650"/>
            <a:ext cx="4464496" cy="4469873"/>
          </a:xfrm>
          <a:prstGeom prst="roundRect">
            <a:avLst>
              <a:gd name="adj" fmla="val 72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5" y="274639"/>
            <a:ext cx="10918949" cy="711081"/>
          </a:xfrm>
        </p:spPr>
        <p:txBody>
          <a:bodyPr/>
          <a:lstStyle/>
          <a:p>
            <a:r>
              <a:rPr lang="en-US" b="1" dirty="0"/>
              <a:t>Job Satisfaction and Role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47CD-3FC2-F35E-775B-AB5A41E9D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5"/>
            <a:ext cx="10069974" cy="853633"/>
          </a:xfrm>
        </p:spPr>
        <p:txBody>
          <a:bodyPr/>
          <a:lstStyle/>
          <a:p>
            <a:r>
              <a:rPr lang="en-US" b="1" dirty="0"/>
              <a:t>Tree Map</a:t>
            </a:r>
            <a:r>
              <a:rPr lang="en-US" dirty="0"/>
              <a:t>: Visualizes job satisfaction and work-life balance metrics with nested rectangles.</a:t>
            </a:r>
          </a:p>
          <a:p>
            <a:r>
              <a:rPr lang="en-US" b="1" dirty="0"/>
              <a:t>Funnel Chart</a:t>
            </a:r>
            <a:r>
              <a:rPr lang="en-US" dirty="0"/>
              <a:t>: Shows employee distribution across job roles in a narrowing format.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8D003-73E2-39F8-227F-839B7540C0AA}"/>
              </a:ext>
            </a:extLst>
          </p:cNvPr>
          <p:cNvGrpSpPr/>
          <p:nvPr/>
        </p:nvGrpSpPr>
        <p:grpSpPr>
          <a:xfrm>
            <a:off x="1527857" y="1797650"/>
            <a:ext cx="5290953" cy="4462473"/>
            <a:chOff x="1527857" y="1787602"/>
            <a:chExt cx="5290953" cy="401948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150E18-550E-34F4-F5D5-D74FB039BCFE}"/>
                </a:ext>
              </a:extLst>
            </p:cNvPr>
            <p:cNvSpPr/>
            <p:nvPr/>
          </p:nvSpPr>
          <p:spPr>
            <a:xfrm>
              <a:off x="1527857" y="178760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A6438C-5252-57DF-1EA1-F001C3A9EC03}"/>
                </a:ext>
              </a:extLst>
            </p:cNvPr>
            <p:cNvSpPr/>
            <p:nvPr/>
          </p:nvSpPr>
          <p:spPr>
            <a:xfrm>
              <a:off x="1527857" y="387766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BE81A9-EA5A-3A9A-19CD-FF606319D0B2}"/>
              </a:ext>
            </a:extLst>
          </p:cNvPr>
          <p:cNvGrpSpPr/>
          <p:nvPr/>
        </p:nvGrpSpPr>
        <p:grpSpPr>
          <a:xfrm>
            <a:off x="1851503" y="3062304"/>
            <a:ext cx="4661492" cy="591845"/>
            <a:chOff x="1851503" y="3062304"/>
            <a:chExt cx="4661492" cy="59184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51FC9-1AD6-3E2F-F8C0-05397F52DA7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80</a:t>
              </a:r>
              <a:r>
                <a:rPr lang="en-IN" sz="4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4B6FD07-D3AA-31CA-D783-4ABF83942196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99A0F43-2D06-93D5-24BC-32F2579C083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C00C577-E2F1-B886-1C0E-47AF8B1B8AC8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1BC0A2-68EB-165B-E96B-7E8517D81A9F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639D9AE-CC7F-1FE0-9DFF-CAC4B918F2AB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1CC099C-CE0F-096D-686D-FEBDF7FDF53A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B00AB2B-F54D-2CA9-166C-DD2848A6D59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90B8E99-A47F-BF38-63FA-D66D31B3E2C8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8BB0EAC-C750-1B0E-5C30-6ED28FF9E322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B5EB1DE-EE54-3BEA-8DD8-457C1760C653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72910F7-4396-A839-E9FA-7563950BC5F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C32AA13-B8A3-5B59-6C07-F6886F3B22FD}"/>
              </a:ext>
            </a:extLst>
          </p:cNvPr>
          <p:cNvSpPr/>
          <p:nvPr/>
        </p:nvSpPr>
        <p:spPr>
          <a:xfrm>
            <a:off x="1851502" y="2484564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b="1" dirty="0"/>
              <a:t> </a:t>
            </a:r>
            <a:r>
              <a:rPr lang="en-US" sz="1400" dirty="0"/>
              <a:t>Highlights Job Satisfaction and Work-Life Balance metrics.</a:t>
            </a: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0B82D-6F4F-CD36-3A8D-D744AFF34D7E}"/>
              </a:ext>
            </a:extLst>
          </p:cNvPr>
          <p:cNvSpPr/>
          <p:nvPr/>
        </p:nvSpPr>
        <p:spPr>
          <a:xfrm>
            <a:off x="1851502" y="2041727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2000" b="1" dirty="0"/>
              <a:t>Tree Map</a:t>
            </a:r>
            <a:r>
              <a:rPr lang="en-US" sz="2000" dirty="0"/>
              <a:t>: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8922CB-0DD2-4D5F-DE21-E2A41D6411EA}"/>
              </a:ext>
            </a:extLst>
          </p:cNvPr>
          <p:cNvGrpSpPr/>
          <p:nvPr/>
        </p:nvGrpSpPr>
        <p:grpSpPr>
          <a:xfrm>
            <a:off x="1851503" y="5396942"/>
            <a:ext cx="4661492" cy="591845"/>
            <a:chOff x="1851503" y="3062304"/>
            <a:chExt cx="4661492" cy="59184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B48833-A1D4-5FCF-4184-ACB2E63D462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50</a:t>
              </a:r>
              <a:r>
                <a:rPr lang="en-IN" sz="40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EE6EAF-18A9-ECA8-CB2B-1E41C804E37C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0B9E73A-B7D4-C2C4-595E-6F3CD5052C0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7800F1A-DD70-197C-433C-FECD0A90A3C7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3E6E9DE-AC4B-ED0B-50D0-EBE8DC4796DD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6C417DD-7942-C8EA-3ECE-97E7656216B9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E601E25E-C049-8396-6C85-2B0EA86AD554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B906D39-BE1E-9448-58C6-7295F471A71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3397EC8-4577-D91B-447B-ED090989B59B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9C6C11E-867F-27C2-8499-76F08A0E41CC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C225EA3-B0F7-2A2C-1125-72ED4062133F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82D589D-8C9B-D2D4-3052-40DBF8A1176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7BAF5B8-F9BB-61CB-8FD8-7E439A3AC2C8}"/>
              </a:ext>
            </a:extLst>
          </p:cNvPr>
          <p:cNvSpPr/>
          <p:nvPr/>
        </p:nvSpPr>
        <p:spPr>
          <a:xfrm>
            <a:off x="1851502" y="4819202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dirty="0"/>
              <a:t>Shows distribution of employees across Job Roles.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1E944-C1F7-C320-0912-C4C38DC84EF1}"/>
              </a:ext>
            </a:extLst>
          </p:cNvPr>
          <p:cNvSpPr/>
          <p:nvPr/>
        </p:nvSpPr>
        <p:spPr>
          <a:xfrm>
            <a:off x="1851502" y="4376365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2000" b="1" dirty="0"/>
              <a:t>Funnel Chart</a:t>
            </a:r>
            <a:r>
              <a:rPr lang="en-IN" sz="2000" dirty="0"/>
              <a:t>: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164752"/>
              </p:ext>
            </p:extLst>
          </p:nvPr>
        </p:nvGraphicFramePr>
        <p:xfrm>
          <a:off x="7747133" y="2233776"/>
          <a:ext cx="3469884" cy="284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2" name="Group 91">
            <a:extLst>
              <a:ext uri="{FF2B5EF4-FFF2-40B4-BE49-F238E27FC236}">
                <a16:creationId xmlns:a16="http://schemas.microsoft.com/office/drawing/2014/main" id="{08641604-4E47-3DCA-4CBB-EF02A128ED47}"/>
              </a:ext>
            </a:extLst>
          </p:cNvPr>
          <p:cNvGrpSpPr/>
          <p:nvPr/>
        </p:nvGrpSpPr>
        <p:grpSpPr>
          <a:xfrm>
            <a:off x="7619338" y="5176838"/>
            <a:ext cx="3430869" cy="657926"/>
            <a:chOff x="7451444" y="5052143"/>
            <a:chExt cx="3430869" cy="6579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41D219-5FDA-3DA6-F9CC-1EC052BB7B1E}"/>
                </a:ext>
              </a:extLst>
            </p:cNvPr>
            <p:cNvSpPr/>
            <p:nvPr/>
          </p:nvSpPr>
          <p:spPr>
            <a:xfrm>
              <a:off x="9098954" y="5052143"/>
              <a:ext cx="1783359" cy="65792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6CFD38-544E-9BB5-BBE4-A2F065622EFD}"/>
                </a:ext>
              </a:extLst>
            </p:cNvPr>
            <p:cNvSpPr/>
            <p:nvPr/>
          </p:nvSpPr>
          <p:spPr>
            <a:xfrm>
              <a:off x="7451444" y="508518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C2BA493-0412-46C4-8447-DD04F429A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22" y="4310182"/>
            <a:ext cx="3300290" cy="17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42FA961-B8EF-7B3E-1D3D-4E11A45C4A71}"/>
              </a:ext>
            </a:extLst>
          </p:cNvPr>
          <p:cNvSpPr/>
          <p:nvPr/>
        </p:nvSpPr>
        <p:spPr>
          <a:xfrm>
            <a:off x="1527858" y="2286918"/>
            <a:ext cx="2902200" cy="3806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Chart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shows the relationship between age groups and attrition over time, highlighting trends.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0B18F31-7968-9129-32B0-E12A488A4E52}"/>
              </a:ext>
            </a:extLst>
          </p:cNvPr>
          <p:cNvSpPr/>
          <p:nvPr/>
        </p:nvSpPr>
        <p:spPr>
          <a:xfrm>
            <a:off x="4774400" y="2281293"/>
            <a:ext cx="2902200" cy="3806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Scatter Plot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compares attrition and overtime metrics, displaying data points to identify patterns or correlations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7822604" y="2175166"/>
            <a:ext cx="3756780" cy="3912503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Age and Attrition Trends</a:t>
            </a:r>
            <a:endParaRPr lang="en-IN" dirty="0"/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500513"/>
              </p:ext>
            </p:extLst>
          </p:nvPr>
        </p:nvGraphicFramePr>
        <p:xfrm>
          <a:off x="8103318" y="2492895"/>
          <a:ext cx="3195353" cy="321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2B44EC72-77D0-A393-457B-179782453853}"/>
              </a:ext>
            </a:extLst>
          </p:cNvPr>
          <p:cNvGrpSpPr/>
          <p:nvPr/>
        </p:nvGrpSpPr>
        <p:grpSpPr>
          <a:xfrm>
            <a:off x="1864249" y="2590861"/>
            <a:ext cx="2174971" cy="1484528"/>
            <a:chOff x="1527859" y="2120316"/>
            <a:chExt cx="2604461" cy="17041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F5EE-BE67-B629-1A8C-43CB0B049FED}"/>
                </a:ext>
              </a:extLst>
            </p:cNvPr>
            <p:cNvSpPr/>
            <p:nvPr/>
          </p:nvSpPr>
          <p:spPr>
            <a:xfrm>
              <a:off x="2023299" y="2120316"/>
              <a:ext cx="2109021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89137F-D6B5-42B9-12E1-F7D2F7B71E82}"/>
                </a:ext>
              </a:extLst>
            </p:cNvPr>
            <p:cNvGrpSpPr/>
            <p:nvPr/>
          </p:nvGrpSpPr>
          <p:grpSpPr>
            <a:xfrm>
              <a:off x="1527859" y="2881746"/>
              <a:ext cx="2589428" cy="942764"/>
              <a:chOff x="2494012" y="1842654"/>
              <a:chExt cx="2272612" cy="9427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41D219-5FDA-3DA6-F9CC-1EC052BB7B1E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05AC5A-B826-CB07-E25F-4C0ED4E429FB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66645F-3ECE-CD5B-A6A0-B0B0E8676A86}"/>
              </a:ext>
            </a:extLst>
          </p:cNvPr>
          <p:cNvGrpSpPr/>
          <p:nvPr/>
        </p:nvGrpSpPr>
        <p:grpSpPr>
          <a:xfrm>
            <a:off x="5105492" y="2681880"/>
            <a:ext cx="2174972" cy="1445448"/>
            <a:chOff x="4710738" y="2120316"/>
            <a:chExt cx="2604462" cy="165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5DE86-8076-FC67-BC2A-637FE057208B}"/>
                </a:ext>
              </a:extLst>
            </p:cNvPr>
            <p:cNvGrpSpPr/>
            <p:nvPr/>
          </p:nvGrpSpPr>
          <p:grpSpPr>
            <a:xfrm>
              <a:off x="4710739" y="2881746"/>
              <a:ext cx="2589428" cy="897902"/>
              <a:chOff x="2494012" y="1842654"/>
              <a:chExt cx="2272612" cy="8979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E1899-94C2-85F8-055F-E762F2D206CF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463684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E866A7-9A33-A028-B851-10F39A2FD091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D9845-493E-B70E-5F69-AFBAA91955FD}"/>
                </a:ext>
              </a:extLst>
            </p:cNvPr>
            <p:cNvSpPr/>
            <p:nvPr/>
          </p:nvSpPr>
          <p:spPr>
            <a:xfrm>
              <a:off x="4710738" y="2120316"/>
              <a:ext cx="2604462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B360F0-2F76-A921-B2C2-04D22F7AE7B3}"/>
              </a:ext>
            </a:extLst>
          </p:cNvPr>
          <p:cNvGrpSpPr/>
          <p:nvPr/>
        </p:nvGrpSpPr>
        <p:grpSpPr>
          <a:xfrm>
            <a:off x="1987124" y="4882277"/>
            <a:ext cx="2655992" cy="1283027"/>
            <a:chOff x="1801284" y="2009480"/>
            <a:chExt cx="2354817" cy="17191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689B34-C82C-D773-82D1-F254BF03780F}"/>
                </a:ext>
              </a:extLst>
            </p:cNvPr>
            <p:cNvSpPr/>
            <p:nvPr/>
          </p:nvSpPr>
          <p:spPr>
            <a:xfrm>
              <a:off x="1801284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355B5D-FC88-F088-2389-1032AB49984B}"/>
                </a:ext>
              </a:extLst>
            </p:cNvPr>
            <p:cNvGrpSpPr/>
            <p:nvPr/>
          </p:nvGrpSpPr>
          <p:grpSpPr>
            <a:xfrm>
              <a:off x="1801285" y="2770910"/>
              <a:ext cx="2341224" cy="957718"/>
              <a:chOff x="2494012" y="1842654"/>
              <a:chExt cx="2272612" cy="9577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9F7C47-704E-E619-CDAB-232C78F83D2D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23500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468141-44EC-B24D-FA4F-44A1011F4B06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187B97-F7CA-BD03-1167-C2AC39EE7C31}"/>
              </a:ext>
            </a:extLst>
          </p:cNvPr>
          <p:cNvGrpSpPr/>
          <p:nvPr/>
        </p:nvGrpSpPr>
        <p:grpSpPr>
          <a:xfrm>
            <a:off x="4643116" y="4798052"/>
            <a:ext cx="2174972" cy="1484528"/>
            <a:chOff x="4710738" y="2009480"/>
            <a:chExt cx="2354817" cy="17041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66F97-7E3E-B2E9-8FBB-953169738DE3}"/>
                </a:ext>
              </a:extLst>
            </p:cNvPr>
            <p:cNvGrpSpPr/>
            <p:nvPr/>
          </p:nvGrpSpPr>
          <p:grpSpPr>
            <a:xfrm>
              <a:off x="4710739" y="2770910"/>
              <a:ext cx="2341224" cy="942763"/>
              <a:chOff x="2494012" y="1842654"/>
              <a:chExt cx="2272612" cy="9427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09DF6F7-B4C5-161B-171E-0360E6E61AB9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F46FAA-77B3-F806-AAE5-867542D2ED34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0C549A-799E-533A-97E5-8E7666916F2F}"/>
                </a:ext>
              </a:extLst>
            </p:cNvPr>
            <p:cNvSpPr/>
            <p:nvPr/>
          </p:nvSpPr>
          <p:spPr>
            <a:xfrm>
              <a:off x="4710738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244526" y="5055936"/>
            <a:ext cx="2912937" cy="764168"/>
            <a:chOff x="2886438" y="5030872"/>
            <a:chExt cx="2952660" cy="11343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E3C58D3-9BBB-48AA-9BAF-84EBBE1B148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19200" y="1296879"/>
            <a:ext cx="5224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Age Group vs. Attrition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Attrition vs. Overtime Comparison.</a:t>
            </a:r>
          </a:p>
        </p:txBody>
      </p:sp>
    </p:spTree>
    <p:extLst>
      <p:ext uri="{BB962C8B-B14F-4D97-AF65-F5344CB8AC3E}">
        <p14:creationId xmlns:p14="http://schemas.microsoft.com/office/powerpoint/2010/main" val="3266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6" y="129760"/>
            <a:ext cx="10051526" cy="711081"/>
          </a:xfrm>
        </p:spPr>
        <p:txBody>
          <a:bodyPr/>
          <a:lstStyle/>
          <a:p>
            <a:r>
              <a:rPr lang="en-IN" sz="3600" b="1" dirty="0"/>
              <a:t>Department and Leadership Analysis</a:t>
            </a:r>
            <a:endParaRPr lang="en-IN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8370753" y="1988840"/>
            <a:ext cx="3208630" cy="4248472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426172" y="4959474"/>
            <a:ext cx="3153212" cy="1057685"/>
            <a:chOff x="2886438" y="4887682"/>
            <a:chExt cx="2952660" cy="12775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493510"/>
              <a:ext cx="2952660" cy="67171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Highlights Job Satisfaction and Leadership Opportunities.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4887682"/>
              <a:ext cx="2952660" cy="489318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2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7BD81-45DC-4473-0561-7AA106F6C5C4}"/>
              </a:ext>
            </a:extLst>
          </p:cNvPr>
          <p:cNvSpPr/>
          <p:nvPr/>
        </p:nvSpPr>
        <p:spPr>
          <a:xfrm>
            <a:off x="4949306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730EA-D308-54E5-F8F8-B0E8C813B76C}"/>
              </a:ext>
            </a:extLst>
          </p:cNvPr>
          <p:cNvGrpSpPr/>
          <p:nvPr/>
        </p:nvGrpSpPr>
        <p:grpSpPr>
          <a:xfrm>
            <a:off x="4982013" y="4911008"/>
            <a:ext cx="3208631" cy="1106151"/>
            <a:chOff x="2458976" y="4821864"/>
            <a:chExt cx="3807581" cy="1642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8282D7-FBFB-6021-7EEC-D7BFEBE0969A}"/>
                </a:ext>
              </a:extLst>
            </p:cNvPr>
            <p:cNvSpPr/>
            <p:nvPr/>
          </p:nvSpPr>
          <p:spPr>
            <a:xfrm>
              <a:off x="2886438" y="5603963"/>
              <a:ext cx="2952660" cy="85990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Remote Work and Work-Life Balance.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9B1E8D-5A0E-9081-1253-850F5A50135D}"/>
                </a:ext>
              </a:extLst>
            </p:cNvPr>
            <p:cNvSpPr/>
            <p:nvPr/>
          </p:nvSpPr>
          <p:spPr>
            <a:xfrm>
              <a:off x="2458976" y="4821864"/>
              <a:ext cx="3807581" cy="56126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1</a:t>
              </a:r>
              <a:r>
                <a:rPr lang="en-IN" sz="2000" dirty="0"/>
                <a:t>: 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B89958-FC27-C3EE-D168-865B4368DC88}"/>
              </a:ext>
            </a:extLst>
          </p:cNvPr>
          <p:cNvSpPr/>
          <p:nvPr/>
        </p:nvSpPr>
        <p:spPr>
          <a:xfrm>
            <a:off x="1509141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9A3BB5D-BC76-B7AC-A213-A9D23DDDE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0414"/>
              </p:ext>
            </p:extLst>
          </p:nvPr>
        </p:nvGraphicFramePr>
        <p:xfrm>
          <a:off x="1735676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71954-2C46-CE8B-D19A-FE2CAD6E8AE1}"/>
              </a:ext>
            </a:extLst>
          </p:cNvPr>
          <p:cNvGrpSpPr/>
          <p:nvPr/>
        </p:nvGrpSpPr>
        <p:grpSpPr>
          <a:xfrm>
            <a:off x="1701924" y="5045514"/>
            <a:ext cx="2826745" cy="865499"/>
            <a:chOff x="2886438" y="5030872"/>
            <a:chExt cx="2952660" cy="126930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E5E5EF-7C71-4770-B4C5-29EEC019EB67}"/>
                </a:ext>
              </a:extLst>
            </p:cNvPr>
            <p:cNvSpPr/>
            <p:nvPr/>
          </p:nvSpPr>
          <p:spPr>
            <a:xfrm>
              <a:off x="2886438" y="5603962"/>
              <a:ext cx="2952660" cy="69621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Shows Job Levels, Job Roles, and Number of Departments.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5D9CCF-9E4A-9E31-9D42-8441213BD70B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EC80D69-FB70-2A31-ED7E-C3345575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222955"/>
              </p:ext>
            </p:extLst>
          </p:nvPr>
        </p:nvGraphicFramePr>
        <p:xfrm>
          <a:off x="5171604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7BFD30E-6F43-BF35-7A07-439DF1B8F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168297"/>
              </p:ext>
            </p:extLst>
          </p:nvPr>
        </p:nvGraphicFramePr>
        <p:xfrm>
          <a:off x="8565968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9515873-F5D0-A3D8-677A-32B0B1237605}"/>
              </a:ext>
            </a:extLst>
          </p:cNvPr>
          <p:cNvSpPr/>
          <p:nvPr/>
        </p:nvSpPr>
        <p:spPr>
          <a:xfrm>
            <a:off x="2614558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70</a:t>
            </a:r>
            <a:r>
              <a:rPr lang="en-IN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EFFD46-8438-8B91-E45A-B5959C38F719}"/>
              </a:ext>
            </a:extLst>
          </p:cNvPr>
          <p:cNvSpPr/>
          <p:nvPr/>
        </p:nvSpPr>
        <p:spPr>
          <a:xfrm>
            <a:off x="6036631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6BA76-898C-610C-BAC1-6875205756B9}"/>
              </a:ext>
            </a:extLst>
          </p:cNvPr>
          <p:cNvSpPr/>
          <p:nvPr/>
        </p:nvSpPr>
        <p:spPr>
          <a:xfrm>
            <a:off x="9458704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50</a:t>
            </a:r>
            <a:r>
              <a:rPr lang="en-IN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BB7D75-80E6-4C57-A175-39C4573E295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89450" y="816519"/>
            <a:ext cx="100515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job levels, roles, and the number of departments in the organization.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Clustered Column 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remote work, work-life balance, job satisfaction, and leadership opportunities across different employee categories.</a:t>
            </a:r>
          </a:p>
        </p:txBody>
      </p:sp>
    </p:spTree>
    <p:extLst>
      <p:ext uri="{BB962C8B-B14F-4D97-AF65-F5344CB8AC3E}">
        <p14:creationId xmlns:p14="http://schemas.microsoft.com/office/powerpoint/2010/main" val="19814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6894</TotalTime>
  <Words>1034</Words>
  <Application>Microsoft Office PowerPoint</Application>
  <PresentationFormat>Custom</PresentationFormat>
  <Paragraphs>135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Segoe UI</vt:lpstr>
      <vt:lpstr>Segoe UI Black</vt:lpstr>
      <vt:lpstr>Office Theme</vt:lpstr>
      <vt:lpstr>HR Analytics Employee Dashboard</vt:lpstr>
      <vt:lpstr>PowerPoint Presentation</vt:lpstr>
      <vt:lpstr>Card Visualizations</vt:lpstr>
      <vt:lpstr>Slicer Visualizations</vt:lpstr>
      <vt:lpstr>Pie Charts</vt:lpstr>
      <vt:lpstr>Bar and Scatter Charts</vt:lpstr>
      <vt:lpstr>Job Satisfaction and Role Analysis</vt:lpstr>
      <vt:lpstr>Age and Attrition Trends</vt:lpstr>
      <vt:lpstr>Department and Leadership Analysis</vt:lpstr>
      <vt:lpstr>Diversity and Remote Work Insights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sanjan pandit</cp:lastModifiedBy>
  <cp:revision>171</cp:revision>
  <dcterms:created xsi:type="dcterms:W3CDTF">2013-09-12T13:05:01Z</dcterms:created>
  <dcterms:modified xsi:type="dcterms:W3CDTF">2025-01-03T15:04:42Z</dcterms:modified>
</cp:coreProperties>
</file>